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365" r:id="rId4"/>
    <p:sldId id="259" r:id="rId5"/>
    <p:sldId id="260" r:id="rId7"/>
    <p:sldId id="257" r:id="rId8"/>
    <p:sldId id="258" r:id="rId9"/>
    <p:sldId id="261" r:id="rId10"/>
    <p:sldId id="262" r:id="rId11"/>
    <p:sldId id="275" r:id="rId12"/>
    <p:sldId id="276" r:id="rId13"/>
    <p:sldId id="277" r:id="rId14"/>
    <p:sldId id="280" r:id="rId15"/>
    <p:sldId id="278" r:id="rId16"/>
    <p:sldId id="279" r:id="rId17"/>
    <p:sldId id="274" r:id="rId18"/>
    <p:sldId id="263" r:id="rId19"/>
    <p:sldId id="366" r:id="rId20"/>
    <p:sldId id="367" r:id="rId21"/>
    <p:sldId id="368" r:id="rId22"/>
    <p:sldId id="369" r:id="rId23"/>
    <p:sldId id="370" r:id="rId24"/>
    <p:sldId id="371" r:id="rId25"/>
    <p:sldId id="373" r:id="rId26"/>
    <p:sldId id="297" r:id="rId27"/>
    <p:sldId id="301" r:id="rId28"/>
    <p:sldId id="390" r:id="rId29"/>
    <p:sldId id="268" r:id="rId30"/>
    <p:sldId id="269" r:id="rId31"/>
    <p:sldId id="270" r:id="rId32"/>
    <p:sldId id="271" r:id="rId33"/>
    <p:sldId id="272" r:id="rId34"/>
    <p:sldId id="273" r:id="rId35"/>
    <p:sldId id="391" r:id="rId36"/>
    <p:sldId id="281" r:id="rId37"/>
    <p:sldId id="392" r:id="rId38"/>
    <p:sldId id="267" r:id="rId39"/>
    <p:sldId id="393" r:id="rId40"/>
    <p:sldId id="394" r:id="rId41"/>
    <p:sldId id="395" r:id="rId42"/>
    <p:sldId id="396" r:id="rId43"/>
    <p:sldId id="397" r:id="rId44"/>
    <p:sldId id="398" r:id="rId45"/>
    <p:sldId id="399" r:id="rId46"/>
    <p:sldId id="400" r:id="rId47"/>
    <p:sldId id="401" r:id="rId48"/>
    <p:sldId id="402" r:id="rId49"/>
    <p:sldId id="40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655" autoAdjust="0"/>
  </p:normalViewPr>
  <p:slideViewPr>
    <p:cSldViewPr>
      <p:cViewPr varScale="1">
        <p:scale>
          <a:sx n="81" d="100"/>
          <a:sy n="81" d="100"/>
        </p:scale>
        <p:origin x="639" y="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A87C6E-B934-4E05-92CE-11838CD1E152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4DBED84C-00DD-467B-9258-D4072A339320}">
      <dgm:prSet/>
      <dgm:spPr/>
      <dgm:t>
        <a:bodyPr/>
        <a:lstStyle/>
        <a:p>
          <a:r>
            <a:rPr lang="zh-CN"/>
            <a:t>和敏捷</a:t>
          </a:r>
          <a:r>
            <a:rPr lang="en-US"/>
            <a:t>/MSF Persona/Scenario </a:t>
          </a:r>
          <a:r>
            <a:rPr lang="zh-CN"/>
            <a:t>类似</a:t>
          </a:r>
          <a:endParaRPr lang="en-US"/>
        </a:p>
      </dgm:t>
    </dgm:pt>
    <dgm:pt modelId="{8252ECEA-62AB-4828-8DA3-65022CD24637}" cxnId="{99F3FDEE-BDF9-4728-A424-132E418EFC70}" type="parTrans">
      <dgm:prSet/>
      <dgm:spPr/>
      <dgm:t>
        <a:bodyPr/>
        <a:lstStyle/>
        <a:p>
          <a:endParaRPr lang="en-US"/>
        </a:p>
      </dgm:t>
    </dgm:pt>
    <dgm:pt modelId="{C588BAC4-428C-457F-A3BA-61DCE356B7B0}" cxnId="{99F3FDEE-BDF9-4728-A424-132E418EFC70}" type="sibTrans">
      <dgm:prSet/>
      <dgm:spPr/>
      <dgm:t>
        <a:bodyPr/>
        <a:lstStyle/>
        <a:p>
          <a:endParaRPr lang="en-US"/>
        </a:p>
      </dgm:t>
    </dgm:pt>
    <dgm:pt modelId="{53DC1395-671D-462A-85F1-9042DBAEE857}">
      <dgm:prSet/>
      <dgm:spPr/>
      <dgm:t>
        <a:bodyPr/>
        <a:lstStyle/>
        <a:p>
          <a:r>
            <a:rPr lang="zh-CN"/>
            <a:t>局限性</a:t>
          </a:r>
          <a:endParaRPr lang="en-US"/>
        </a:p>
      </dgm:t>
    </dgm:pt>
    <dgm:pt modelId="{ED6853BE-FB3B-4B16-9C50-685E1737CCD0}" cxnId="{30A509B7-AD71-4EE6-95EF-7B54AC6B03D9}" type="parTrans">
      <dgm:prSet/>
      <dgm:spPr/>
      <dgm:t>
        <a:bodyPr/>
        <a:lstStyle/>
        <a:p>
          <a:endParaRPr lang="en-US"/>
        </a:p>
      </dgm:t>
    </dgm:pt>
    <dgm:pt modelId="{8516FDED-D365-4C41-AFE8-C357BA041995}" cxnId="{30A509B7-AD71-4EE6-95EF-7B54AC6B03D9}" type="sibTrans">
      <dgm:prSet/>
      <dgm:spPr/>
      <dgm:t>
        <a:bodyPr/>
        <a:lstStyle/>
        <a:p>
          <a:endParaRPr lang="en-US"/>
        </a:p>
      </dgm:t>
    </dgm:pt>
    <dgm:pt modelId="{70098AD3-5A16-4CD0-995D-EBE6D75C1CBE}">
      <dgm:prSet/>
      <dgm:spPr/>
      <dgm:t>
        <a:bodyPr/>
        <a:lstStyle/>
        <a:p>
          <a:r>
            <a:rPr lang="zh-CN"/>
            <a:t>故事</a:t>
          </a:r>
          <a:r>
            <a:rPr lang="en-US"/>
            <a:t>/</a:t>
          </a:r>
          <a:r>
            <a:rPr lang="zh-CN"/>
            <a:t>任务</a:t>
          </a:r>
          <a:r>
            <a:rPr lang="en-US"/>
            <a:t>/</a:t>
          </a:r>
          <a:r>
            <a:rPr lang="zh-CN"/>
            <a:t>场景非常适合交互式的系统。但是对其他类型的需求（算法，效率，安全性，系统）不适用。 </a:t>
          </a:r>
          <a:endParaRPr lang="en-US"/>
        </a:p>
      </dgm:t>
    </dgm:pt>
    <dgm:pt modelId="{2C90661F-8AC4-42B4-9E61-26BDD680B877}" cxnId="{43FD1FD6-0FCB-43E6-B95B-FD1B3ABFA0B7}" type="parTrans">
      <dgm:prSet/>
      <dgm:spPr/>
      <dgm:t>
        <a:bodyPr/>
        <a:lstStyle/>
        <a:p>
          <a:endParaRPr lang="en-US"/>
        </a:p>
      </dgm:t>
    </dgm:pt>
    <dgm:pt modelId="{54A2DAF0-A5C3-48FA-90B4-86C66B03274F}" cxnId="{43FD1FD6-0FCB-43E6-B95B-FD1B3ABFA0B7}" type="sibTrans">
      <dgm:prSet/>
      <dgm:spPr/>
      <dgm:t>
        <a:bodyPr/>
        <a:lstStyle/>
        <a:p>
          <a:endParaRPr lang="en-US"/>
        </a:p>
      </dgm:t>
    </dgm:pt>
    <dgm:pt modelId="{FD6528C4-B993-4C3E-B58A-A589B3936723}">
      <dgm:prSet/>
      <dgm:spPr/>
      <dgm:t>
        <a:bodyPr/>
        <a:lstStyle/>
        <a:p>
          <a:r>
            <a:rPr lang="zh-CN"/>
            <a:t>故事的粒度没有标准</a:t>
          </a:r>
          <a:endParaRPr lang="en-US"/>
        </a:p>
      </dgm:t>
    </dgm:pt>
    <dgm:pt modelId="{421A0C26-3270-4ADD-8876-5F909ACDE2A7}" cxnId="{018C73CE-6688-4F3F-AE00-C2DB525E87FE}" type="parTrans">
      <dgm:prSet/>
      <dgm:spPr/>
      <dgm:t>
        <a:bodyPr/>
        <a:lstStyle/>
        <a:p>
          <a:endParaRPr lang="en-US"/>
        </a:p>
      </dgm:t>
    </dgm:pt>
    <dgm:pt modelId="{A825E278-D54E-4863-872D-D5CE7C6722C3}" cxnId="{018C73CE-6688-4F3F-AE00-C2DB525E87FE}" type="sibTrans">
      <dgm:prSet/>
      <dgm:spPr/>
      <dgm:t>
        <a:bodyPr/>
        <a:lstStyle/>
        <a:p>
          <a:endParaRPr lang="en-US"/>
        </a:p>
      </dgm:t>
    </dgm:pt>
    <dgm:pt modelId="{161DC7CD-2A9C-494E-A3CB-C00629A94A16}">
      <dgm:prSet/>
      <dgm:spPr/>
      <dgm:t>
        <a:bodyPr/>
        <a:lstStyle/>
        <a:p>
          <a:r>
            <a:rPr lang="zh-CN"/>
            <a:t>如何把</a:t>
          </a:r>
          <a:r>
            <a:rPr lang="en-US"/>
            <a:t>UI </a:t>
          </a:r>
          <a:r>
            <a:rPr lang="zh-CN"/>
            <a:t>的细节嵌入每个故事中？</a:t>
          </a:r>
          <a:endParaRPr lang="en-US"/>
        </a:p>
      </dgm:t>
    </dgm:pt>
    <dgm:pt modelId="{6D38F0F7-DB66-42F6-920B-595460B4A01F}" cxnId="{E3D6C501-8BEE-4226-9A14-E5D28E293286}" type="parTrans">
      <dgm:prSet/>
      <dgm:spPr/>
      <dgm:t>
        <a:bodyPr/>
        <a:lstStyle/>
        <a:p>
          <a:endParaRPr lang="en-US"/>
        </a:p>
      </dgm:t>
    </dgm:pt>
    <dgm:pt modelId="{FAE97EA6-FF95-4F7C-925D-90D71F0B6597}" cxnId="{E3D6C501-8BEE-4226-9A14-E5D28E293286}" type="sibTrans">
      <dgm:prSet/>
      <dgm:spPr/>
      <dgm:t>
        <a:bodyPr/>
        <a:lstStyle/>
        <a:p>
          <a:endParaRPr lang="en-US"/>
        </a:p>
      </dgm:t>
    </dgm:pt>
    <dgm:pt modelId="{17296CB8-9C76-4A49-9F9D-0C80D092B9C7}">
      <dgm:prSet/>
      <dgm:spPr/>
      <dgm:t>
        <a:bodyPr/>
        <a:lstStyle/>
        <a:p>
          <a:r>
            <a:rPr lang="en-US"/>
            <a:t>User Case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User Case Storyboard </a:t>
          </a:r>
        </a:p>
      </dgm:t>
    </dgm:pt>
    <dgm:pt modelId="{CA409A28-5D97-4E34-AE59-1C11AECBAC79}" cxnId="{F3A06BCF-670E-4C94-A6B2-664C718792BC}" type="parTrans">
      <dgm:prSet/>
      <dgm:spPr/>
      <dgm:t>
        <a:bodyPr/>
        <a:lstStyle/>
        <a:p>
          <a:endParaRPr lang="en-US"/>
        </a:p>
      </dgm:t>
    </dgm:pt>
    <dgm:pt modelId="{A33F6413-E18A-4071-90F9-4886A3DE896D}" cxnId="{F3A06BCF-670E-4C94-A6B2-664C718792BC}" type="sibTrans">
      <dgm:prSet/>
      <dgm:spPr/>
      <dgm:t>
        <a:bodyPr/>
        <a:lstStyle/>
        <a:p>
          <a:endParaRPr lang="en-US"/>
        </a:p>
      </dgm:t>
    </dgm:pt>
    <dgm:pt modelId="{4179BA1F-3973-454C-9A78-CB1EF4B8CA74}" type="pres">
      <dgm:prSet presAssocID="{2EA87C6E-B934-4E05-92CE-11838CD1E152}" presName="linear" presStyleCnt="0">
        <dgm:presLayoutVars>
          <dgm:dir/>
          <dgm:animLvl val="lvl"/>
          <dgm:resizeHandles val="exact"/>
        </dgm:presLayoutVars>
      </dgm:prSet>
      <dgm:spPr/>
    </dgm:pt>
    <dgm:pt modelId="{5192F002-9B89-4D47-AE62-DF20B386D065}" type="pres">
      <dgm:prSet presAssocID="{4DBED84C-00DD-467B-9258-D4072A339320}" presName="parentLin" presStyleCnt="0"/>
      <dgm:spPr/>
    </dgm:pt>
    <dgm:pt modelId="{94790145-DC59-4338-8EDF-D5A93440A467}" type="pres">
      <dgm:prSet presAssocID="{4DBED84C-00DD-467B-9258-D4072A339320}" presName="parentLeftMargin" presStyleLbl="node1" presStyleIdx="0" presStyleCnt="2"/>
      <dgm:spPr/>
    </dgm:pt>
    <dgm:pt modelId="{C0EEAB04-3AAC-4259-BB72-5D809776985B}" type="pres">
      <dgm:prSet presAssocID="{4DBED84C-00DD-467B-9258-D4072A33932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E2A6CA5-4FF8-4147-BC42-66137C5C9689}" type="pres">
      <dgm:prSet presAssocID="{4DBED84C-00DD-467B-9258-D4072A339320}" presName="negativeSpace" presStyleCnt="0"/>
      <dgm:spPr/>
    </dgm:pt>
    <dgm:pt modelId="{F90DC9BF-EA9A-49A4-A0AA-E535E9DE5ED9}" type="pres">
      <dgm:prSet presAssocID="{4DBED84C-00DD-467B-9258-D4072A339320}" presName="childText" presStyleLbl="conFgAcc1" presStyleIdx="0" presStyleCnt="2">
        <dgm:presLayoutVars>
          <dgm:bulletEnabled val="1"/>
        </dgm:presLayoutVars>
      </dgm:prSet>
      <dgm:spPr/>
    </dgm:pt>
    <dgm:pt modelId="{5D30DC1A-9996-42C4-B328-BA1F4B6209E0}" type="pres">
      <dgm:prSet presAssocID="{C588BAC4-428C-457F-A3BA-61DCE356B7B0}" presName="spaceBetweenRectangles" presStyleCnt="0"/>
      <dgm:spPr/>
    </dgm:pt>
    <dgm:pt modelId="{57BA0DDD-10E6-4642-8428-DE88CA1FFC96}" type="pres">
      <dgm:prSet presAssocID="{53DC1395-671D-462A-85F1-9042DBAEE857}" presName="parentLin" presStyleCnt="0"/>
      <dgm:spPr/>
    </dgm:pt>
    <dgm:pt modelId="{EDAF76F7-74CE-4BC5-A6FF-621F2E8A02C1}" type="pres">
      <dgm:prSet presAssocID="{53DC1395-671D-462A-85F1-9042DBAEE857}" presName="parentLeftMargin" presStyleLbl="node1" presStyleIdx="0" presStyleCnt="2"/>
      <dgm:spPr/>
    </dgm:pt>
    <dgm:pt modelId="{01F17DE6-0642-40F7-998E-E5607FBDEB40}" type="pres">
      <dgm:prSet presAssocID="{53DC1395-671D-462A-85F1-9042DBAEE85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EEE36AD-BBCC-4CA5-A1FA-27C467EB792E}" type="pres">
      <dgm:prSet presAssocID="{53DC1395-671D-462A-85F1-9042DBAEE857}" presName="negativeSpace" presStyleCnt="0"/>
      <dgm:spPr/>
    </dgm:pt>
    <dgm:pt modelId="{FF55E445-1FDC-4B0D-B09B-B7C23D2D7B99}" type="pres">
      <dgm:prSet presAssocID="{53DC1395-671D-462A-85F1-9042DBAEE85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3D6C501-8BEE-4226-9A14-E5D28E293286}" srcId="{53DC1395-671D-462A-85F1-9042DBAEE857}" destId="{161DC7CD-2A9C-494E-A3CB-C00629A94A16}" srcOrd="2" destOrd="0" parTransId="{6D38F0F7-DB66-42F6-920B-595460B4A01F}" sibTransId="{FAE97EA6-FF95-4F7C-925D-90D71F0B6597}"/>
    <dgm:cxn modelId="{9DDC6617-CE58-406A-95DF-E6435657EDBC}" type="presOf" srcId="{53DC1395-671D-462A-85F1-9042DBAEE857}" destId="{EDAF76F7-74CE-4BC5-A6FF-621F2E8A02C1}" srcOrd="0" destOrd="0" presId="urn:microsoft.com/office/officeart/2005/8/layout/list1"/>
    <dgm:cxn modelId="{1879242B-BE83-4BDE-84A7-73A3E11C8604}" type="presOf" srcId="{17296CB8-9C76-4A49-9F9D-0C80D092B9C7}" destId="{FF55E445-1FDC-4B0D-B09B-B7C23D2D7B99}" srcOrd="0" destOrd="3" presId="urn:microsoft.com/office/officeart/2005/8/layout/list1"/>
    <dgm:cxn modelId="{2983E65E-D868-4EC6-9698-6967B22681CE}" type="presOf" srcId="{2EA87C6E-B934-4E05-92CE-11838CD1E152}" destId="{4179BA1F-3973-454C-9A78-CB1EF4B8CA74}" srcOrd="0" destOrd="0" presId="urn:microsoft.com/office/officeart/2005/8/layout/list1"/>
    <dgm:cxn modelId="{46D20542-6C5E-4D03-A6FB-8CE872731BF4}" type="presOf" srcId="{53DC1395-671D-462A-85F1-9042DBAEE857}" destId="{01F17DE6-0642-40F7-998E-E5607FBDEB40}" srcOrd="1" destOrd="0" presId="urn:microsoft.com/office/officeart/2005/8/layout/list1"/>
    <dgm:cxn modelId="{EA1C8D5A-12A8-4FF0-9902-445B7AEF5CE8}" type="presOf" srcId="{4DBED84C-00DD-467B-9258-D4072A339320}" destId="{94790145-DC59-4338-8EDF-D5A93440A467}" srcOrd="0" destOrd="0" presId="urn:microsoft.com/office/officeart/2005/8/layout/list1"/>
    <dgm:cxn modelId="{4AF4187F-883D-4128-8EF6-444B06DBD080}" type="presOf" srcId="{70098AD3-5A16-4CD0-995D-EBE6D75C1CBE}" destId="{FF55E445-1FDC-4B0D-B09B-B7C23D2D7B99}" srcOrd="0" destOrd="0" presId="urn:microsoft.com/office/officeart/2005/8/layout/list1"/>
    <dgm:cxn modelId="{2AE0668F-7182-4E7C-898B-415AFFE8C20C}" type="presOf" srcId="{161DC7CD-2A9C-494E-A3CB-C00629A94A16}" destId="{FF55E445-1FDC-4B0D-B09B-B7C23D2D7B99}" srcOrd="0" destOrd="2" presId="urn:microsoft.com/office/officeart/2005/8/layout/list1"/>
    <dgm:cxn modelId="{84107492-A23F-4101-AD61-828CD67B32D0}" type="presOf" srcId="{FD6528C4-B993-4C3E-B58A-A589B3936723}" destId="{FF55E445-1FDC-4B0D-B09B-B7C23D2D7B99}" srcOrd="0" destOrd="1" presId="urn:microsoft.com/office/officeart/2005/8/layout/list1"/>
    <dgm:cxn modelId="{30A509B7-AD71-4EE6-95EF-7B54AC6B03D9}" srcId="{2EA87C6E-B934-4E05-92CE-11838CD1E152}" destId="{53DC1395-671D-462A-85F1-9042DBAEE857}" srcOrd="1" destOrd="0" parTransId="{ED6853BE-FB3B-4B16-9C50-685E1737CCD0}" sibTransId="{8516FDED-D365-4C41-AFE8-C357BA041995}"/>
    <dgm:cxn modelId="{018C73CE-6688-4F3F-AE00-C2DB525E87FE}" srcId="{53DC1395-671D-462A-85F1-9042DBAEE857}" destId="{FD6528C4-B993-4C3E-B58A-A589B3936723}" srcOrd="1" destOrd="0" parTransId="{421A0C26-3270-4ADD-8876-5F909ACDE2A7}" sibTransId="{A825E278-D54E-4863-872D-D5CE7C6722C3}"/>
    <dgm:cxn modelId="{F3A06BCF-670E-4C94-A6B2-664C718792BC}" srcId="{161DC7CD-2A9C-494E-A3CB-C00629A94A16}" destId="{17296CB8-9C76-4A49-9F9D-0C80D092B9C7}" srcOrd="0" destOrd="0" parTransId="{CA409A28-5D97-4E34-AE59-1C11AECBAC79}" sibTransId="{A33F6413-E18A-4071-90F9-4886A3DE896D}"/>
    <dgm:cxn modelId="{43FD1FD6-0FCB-43E6-B95B-FD1B3ABFA0B7}" srcId="{53DC1395-671D-462A-85F1-9042DBAEE857}" destId="{70098AD3-5A16-4CD0-995D-EBE6D75C1CBE}" srcOrd="0" destOrd="0" parTransId="{2C90661F-8AC4-42B4-9E61-26BDD680B877}" sibTransId="{54A2DAF0-A5C3-48FA-90B4-86C66B03274F}"/>
    <dgm:cxn modelId="{E762A9D9-86D1-4B6A-BF28-0E6913727AC0}" type="presOf" srcId="{4DBED84C-00DD-467B-9258-D4072A339320}" destId="{C0EEAB04-3AAC-4259-BB72-5D809776985B}" srcOrd="1" destOrd="0" presId="urn:microsoft.com/office/officeart/2005/8/layout/list1"/>
    <dgm:cxn modelId="{99F3FDEE-BDF9-4728-A424-132E418EFC70}" srcId="{2EA87C6E-B934-4E05-92CE-11838CD1E152}" destId="{4DBED84C-00DD-467B-9258-D4072A339320}" srcOrd="0" destOrd="0" parTransId="{8252ECEA-62AB-4828-8DA3-65022CD24637}" sibTransId="{C588BAC4-428C-457F-A3BA-61DCE356B7B0}"/>
    <dgm:cxn modelId="{F54F4B84-2412-4312-9297-B93EE3A31682}" type="presParOf" srcId="{4179BA1F-3973-454C-9A78-CB1EF4B8CA74}" destId="{5192F002-9B89-4D47-AE62-DF20B386D065}" srcOrd="0" destOrd="0" presId="urn:microsoft.com/office/officeart/2005/8/layout/list1"/>
    <dgm:cxn modelId="{F89B1C93-B4E2-4F2B-8696-CE3BEF808143}" type="presParOf" srcId="{5192F002-9B89-4D47-AE62-DF20B386D065}" destId="{94790145-DC59-4338-8EDF-D5A93440A467}" srcOrd="0" destOrd="0" presId="urn:microsoft.com/office/officeart/2005/8/layout/list1"/>
    <dgm:cxn modelId="{BF9EDB34-CFFE-4104-A5B7-08722C05A26C}" type="presParOf" srcId="{5192F002-9B89-4D47-AE62-DF20B386D065}" destId="{C0EEAB04-3AAC-4259-BB72-5D809776985B}" srcOrd="1" destOrd="0" presId="urn:microsoft.com/office/officeart/2005/8/layout/list1"/>
    <dgm:cxn modelId="{F4B8E4C1-FE5C-4D10-B12C-77D7256EA4B9}" type="presParOf" srcId="{4179BA1F-3973-454C-9A78-CB1EF4B8CA74}" destId="{5E2A6CA5-4FF8-4147-BC42-66137C5C9689}" srcOrd="1" destOrd="0" presId="urn:microsoft.com/office/officeart/2005/8/layout/list1"/>
    <dgm:cxn modelId="{C6F195A8-DBE9-4DD0-91C1-5D4E683444C2}" type="presParOf" srcId="{4179BA1F-3973-454C-9A78-CB1EF4B8CA74}" destId="{F90DC9BF-EA9A-49A4-A0AA-E535E9DE5ED9}" srcOrd="2" destOrd="0" presId="urn:microsoft.com/office/officeart/2005/8/layout/list1"/>
    <dgm:cxn modelId="{BF54E44E-D9C8-46E8-925B-69B729149AB2}" type="presParOf" srcId="{4179BA1F-3973-454C-9A78-CB1EF4B8CA74}" destId="{5D30DC1A-9996-42C4-B328-BA1F4B6209E0}" srcOrd="3" destOrd="0" presId="urn:microsoft.com/office/officeart/2005/8/layout/list1"/>
    <dgm:cxn modelId="{495A63C8-49F9-40C8-9924-4CD3785F067F}" type="presParOf" srcId="{4179BA1F-3973-454C-9A78-CB1EF4B8CA74}" destId="{57BA0DDD-10E6-4642-8428-DE88CA1FFC96}" srcOrd="4" destOrd="0" presId="urn:microsoft.com/office/officeart/2005/8/layout/list1"/>
    <dgm:cxn modelId="{B041956B-F782-4CB3-A2DC-AC5CAD8BE71E}" type="presParOf" srcId="{57BA0DDD-10E6-4642-8428-DE88CA1FFC96}" destId="{EDAF76F7-74CE-4BC5-A6FF-621F2E8A02C1}" srcOrd="0" destOrd="0" presId="urn:microsoft.com/office/officeart/2005/8/layout/list1"/>
    <dgm:cxn modelId="{00B956ED-C51F-4841-B601-02E442E2102D}" type="presParOf" srcId="{57BA0DDD-10E6-4642-8428-DE88CA1FFC96}" destId="{01F17DE6-0642-40F7-998E-E5607FBDEB40}" srcOrd="1" destOrd="0" presId="urn:microsoft.com/office/officeart/2005/8/layout/list1"/>
    <dgm:cxn modelId="{58232C9E-1D13-4661-B282-E8EA96C28025}" type="presParOf" srcId="{4179BA1F-3973-454C-9A78-CB1EF4B8CA74}" destId="{5EEE36AD-BBCC-4CA5-A1FA-27C467EB792E}" srcOrd="5" destOrd="0" presId="urn:microsoft.com/office/officeart/2005/8/layout/list1"/>
    <dgm:cxn modelId="{84DA667E-8EE4-4A12-878D-93EA4CD3A8D9}" type="presParOf" srcId="{4179BA1F-3973-454C-9A78-CB1EF4B8CA74}" destId="{FF55E445-1FDC-4B0D-B09B-B7C23D2D7B9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DC9BF-EA9A-49A4-A0AA-E535E9DE5ED9}">
      <dsp:nvSpPr>
        <dsp:cNvPr id="0" name=""/>
        <dsp:cNvSpPr/>
      </dsp:nvSpPr>
      <dsp:spPr>
        <a:xfrm>
          <a:off x="0" y="677741"/>
          <a:ext cx="6912245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EEAB04-3AAC-4259-BB72-5D809776985B}">
      <dsp:nvSpPr>
        <dsp:cNvPr id="0" name=""/>
        <dsp:cNvSpPr/>
      </dsp:nvSpPr>
      <dsp:spPr>
        <a:xfrm>
          <a:off x="345612" y="338261"/>
          <a:ext cx="4838571" cy="6789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6" tIns="0" rIns="182886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300" kern="1200"/>
            <a:t>和敏捷</a:t>
          </a:r>
          <a:r>
            <a:rPr lang="en-US" sz="2300" kern="1200"/>
            <a:t>/MSF Persona/Scenario </a:t>
          </a:r>
          <a:r>
            <a:rPr lang="zh-CN" sz="2300" kern="1200"/>
            <a:t>类似</a:t>
          </a:r>
          <a:endParaRPr lang="en-US" sz="2300" kern="1200"/>
        </a:p>
      </dsp:txBody>
      <dsp:txXfrm>
        <a:off x="378756" y="371405"/>
        <a:ext cx="4772283" cy="612672"/>
      </dsp:txXfrm>
    </dsp:sp>
    <dsp:sp modelId="{FF55E445-1FDC-4B0D-B09B-B7C23D2D7B99}">
      <dsp:nvSpPr>
        <dsp:cNvPr id="0" name=""/>
        <dsp:cNvSpPr/>
      </dsp:nvSpPr>
      <dsp:spPr>
        <a:xfrm>
          <a:off x="0" y="1721021"/>
          <a:ext cx="6912245" cy="347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467" tIns="479044" rIns="536467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300" kern="1200"/>
            <a:t>故事</a:t>
          </a:r>
          <a:r>
            <a:rPr lang="en-US" sz="2300" kern="1200"/>
            <a:t>/</a:t>
          </a:r>
          <a:r>
            <a:rPr lang="zh-CN" sz="2300" kern="1200"/>
            <a:t>任务</a:t>
          </a:r>
          <a:r>
            <a:rPr lang="en-US" sz="2300" kern="1200"/>
            <a:t>/</a:t>
          </a:r>
          <a:r>
            <a:rPr lang="zh-CN" sz="2300" kern="1200"/>
            <a:t>场景非常适合交互式的系统。但是对其他类型的需求（算法，效率，安全性，系统）不适用。 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300" kern="1200"/>
            <a:t>故事的粒度没有标准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300" kern="1200"/>
            <a:t>如何把</a:t>
          </a:r>
          <a:r>
            <a:rPr lang="en-US" sz="2300" kern="1200"/>
            <a:t>UI </a:t>
          </a:r>
          <a:r>
            <a:rPr lang="zh-CN" sz="2300" kern="1200"/>
            <a:t>的细节嵌入每个故事中？</a:t>
          </a:r>
          <a:endParaRPr lang="en-US" sz="2300" kern="120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User Case </a:t>
          </a:r>
          <a:r>
            <a:rPr lang="en-US" sz="2300" kern="1200">
              <a:sym typeface="Wingdings" panose="05000000000000000000" pitchFamily="2" charset="2"/>
            </a:rPr>
            <a:t></a:t>
          </a:r>
          <a:r>
            <a:rPr lang="en-US" sz="2300" kern="1200"/>
            <a:t> User Case Storyboard </a:t>
          </a:r>
        </a:p>
      </dsp:txBody>
      <dsp:txXfrm>
        <a:off x="0" y="1721021"/>
        <a:ext cx="6912245" cy="3477600"/>
      </dsp:txXfrm>
    </dsp:sp>
    <dsp:sp modelId="{01F17DE6-0642-40F7-998E-E5607FBDEB40}">
      <dsp:nvSpPr>
        <dsp:cNvPr id="0" name=""/>
        <dsp:cNvSpPr/>
      </dsp:nvSpPr>
      <dsp:spPr>
        <a:xfrm>
          <a:off x="345612" y="1381541"/>
          <a:ext cx="4838571" cy="6789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6" tIns="0" rIns="182886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300" kern="1200"/>
            <a:t>局限性</a:t>
          </a:r>
          <a:endParaRPr lang="en-US" sz="2300" kern="1200"/>
        </a:p>
      </dsp:txBody>
      <dsp:txXfrm>
        <a:off x="378756" y="1414685"/>
        <a:ext cx="4772283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F36F0-DB60-4567-B6EB-E52A0F2F7D2D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D8131-CA0A-4EF1-A472-A6FDB275510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2C428-55DE-42C6-851D-CB4CC7C211F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What’s the end-result?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77197-739D-4B26-AF33-8D06BC2CEE7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you don’t want to download,  or your network is</a:t>
            </a:r>
            <a:r>
              <a:rPr lang="en-US" baseline="0" dirty="0"/>
              <a:t> disconnected?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D8131-CA0A-4EF1-A472-A6FDB275510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第一次下载 </a:t>
            </a:r>
            <a:r>
              <a:rPr lang="en-US" altLang="zh-CN" dirty="0"/>
              <a:t>Kindle for PC </a:t>
            </a:r>
            <a:r>
              <a:rPr lang="zh-CN" altLang="en-US" dirty="0"/>
              <a:t>的时候并没有下载词典；当用户第一次触发词典这个功能的时候，才提示用户，并开始下载。</a:t>
            </a:r>
            <a:r>
              <a:rPr lang="zh-CN" alt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D8131-CA0A-4EF1-A472-A6FDB275510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如果这一重要功能的设计者在做需求分析的时候就模仿用户，设计场景，实地演一次戏，很快 就能发现戏演不下去了。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填空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https://speckyboy.com/successful-minimum-viable-products/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If I</a:t>
            </a:r>
            <a:r>
              <a:rPr lang="en-US" altLang="zh-CN" baseline="0" dirty="0"/>
              <a:t> wan to see the trend and decide my next direction.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CEAE1-7D0B-4C6D-B6B2-9BA18BD90F1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D8131-CA0A-4EF1-A472-A6FDB275510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svg"/><Relationship Id="rId3" Type="http://schemas.openxmlformats.org/officeDocument/2006/relationships/image" Target="../media/image16.png"/><Relationship Id="rId2" Type="http://schemas.openxmlformats.org/officeDocument/2006/relationships/image" Target="../media/image1.svg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zhuanlan.zhihu.com/p/34082256" TargetMode="External"/><Relationship Id="rId1" Type="http://schemas.openxmlformats.org/officeDocument/2006/relationships/hyperlink" Target="https://www.zhihu.com/question/19572438" TargetMode="Externa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hyperlink" Target="http://cn.bing.com/images/search?q=shoe+laces+tie+your+shoe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hyperlink" Target="http://cn.bing.com/images/search?q=shoe+laces+tie+your+shoe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cnblogs.com/xinz/p/3855296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典型用户和场景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143000"/>
            <a:ext cx="6858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like that for 8 hours?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cool on demo,  but your arms will become very tired when using it for a long time. </a:t>
            </a:r>
            <a:endParaRPr lang="en-US" dirty="0"/>
          </a:p>
          <a:p>
            <a:r>
              <a:rPr lang="en-US" dirty="0"/>
              <a:t>According to Andy Van Dam, the movie crew hung Tom Cruise’s arms after he become so tired after a while</a:t>
            </a:r>
            <a:endParaRPr lang="en-US" dirty="0"/>
          </a:p>
          <a:p>
            <a:pPr marL="6858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foreign student needs to set up online banking in China</a:t>
            </a:r>
            <a:endParaRPr lang="en-US" dirty="0"/>
          </a:p>
          <a:p>
            <a:pPr lvl="1"/>
            <a:r>
              <a:rPr lang="en-US" dirty="0"/>
              <a:t>Go to bank web site, change language to </a:t>
            </a:r>
            <a:r>
              <a:rPr lang="en-US" b="1" dirty="0"/>
              <a:t>English</a:t>
            </a:r>
            <a:endParaRPr lang="en-US" b="1" dirty="0"/>
          </a:p>
          <a:p>
            <a:pPr lvl="1"/>
            <a:r>
              <a:rPr lang="en-US" dirty="0"/>
              <a:t>Finish the require steps</a:t>
            </a:r>
            <a:endParaRPr lang="en-US" dirty="0"/>
          </a:p>
          <a:p>
            <a:pPr lvl="1"/>
            <a:r>
              <a:rPr lang="en-US" dirty="0"/>
              <a:t>Bank sends a password to user’s cell phone via SMS</a:t>
            </a:r>
            <a:endParaRPr lang="en-US" dirty="0"/>
          </a:p>
          <a:p>
            <a:pPr lvl="1"/>
            <a:r>
              <a:rPr lang="en-US" dirty="0"/>
              <a:t>Problem</a:t>
            </a:r>
            <a:endParaRPr lang="en-US" dirty="0"/>
          </a:p>
          <a:p>
            <a:pPr lvl="2"/>
            <a:r>
              <a:rPr lang="en-US" dirty="0"/>
              <a:t>The SMS is in Chinese Text,  not </a:t>
            </a:r>
            <a:r>
              <a:rPr lang="en-US" b="1" dirty="0"/>
              <a:t>English</a:t>
            </a:r>
            <a:endParaRPr lang="en-US" b="1" dirty="0"/>
          </a:p>
          <a:p>
            <a:pPr lvl="2"/>
            <a:r>
              <a:rPr lang="en-US" dirty="0"/>
              <a:t>the foreign student’s cell phone can’t display, he can’t read </a:t>
            </a:r>
            <a:r>
              <a:rPr lang="en-US"/>
              <a:t>it either! </a:t>
            </a:r>
            <a:endParaRPr lang="en-US" dirty="0"/>
          </a:p>
          <a:p>
            <a:pPr lvl="2"/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Features have to work together, seamlessly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work on a reader app, it has a dictionary,  you have 2 features:</a:t>
            </a:r>
            <a:endParaRPr lang="en-US" dirty="0"/>
          </a:p>
          <a:p>
            <a:pPr lvl="1"/>
            <a:r>
              <a:rPr lang="en-US" dirty="0"/>
              <a:t>Download the dictionary</a:t>
            </a:r>
            <a:endParaRPr lang="en-US" dirty="0"/>
          </a:p>
          <a:p>
            <a:pPr lvl="1"/>
            <a:r>
              <a:rPr lang="en-US" dirty="0"/>
              <a:t>When click a word, show the dictionary entry,  if no dictionary is present, </a:t>
            </a:r>
            <a:endParaRPr lang="en-US" dirty="0"/>
          </a:p>
          <a:p>
            <a:pPr lvl="2"/>
            <a:r>
              <a:rPr lang="en-US" dirty="0"/>
              <a:t>A) throw out an exception</a:t>
            </a:r>
            <a:endParaRPr lang="en-US" dirty="0"/>
          </a:p>
          <a:p>
            <a:pPr lvl="2"/>
            <a:r>
              <a:rPr lang="en-US" dirty="0"/>
              <a:t>B) a </a:t>
            </a:r>
            <a:r>
              <a:rPr lang="en-US" dirty="0" err="1"/>
              <a:t>dlg</a:t>
            </a:r>
            <a:r>
              <a:rPr lang="en-US" dirty="0"/>
              <a:t> to promote user to download</a:t>
            </a:r>
            <a:endParaRPr lang="en-US" dirty="0"/>
          </a:p>
          <a:p>
            <a:pPr lvl="2"/>
            <a:r>
              <a:rPr lang="en-US" dirty="0"/>
              <a:t>C) secretly download</a:t>
            </a:r>
            <a:endParaRPr lang="en-US" dirty="0"/>
          </a:p>
          <a:p>
            <a:pPr lvl="2"/>
            <a:r>
              <a:rPr lang="en-US" dirty="0"/>
              <a:t>D) cancelable download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Kindle for PC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629" y="2590800"/>
            <a:ext cx="8277225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 &amp; Scenario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 interact with software</a:t>
            </a:r>
            <a:endParaRPr lang="en-US" dirty="0"/>
          </a:p>
          <a:p>
            <a:r>
              <a:rPr lang="en-US" dirty="0"/>
              <a:t>Persona has a “need”</a:t>
            </a:r>
            <a:endParaRPr lang="en-US" dirty="0"/>
          </a:p>
          <a:p>
            <a:r>
              <a:rPr lang="en-US" dirty="0"/>
              <a:t>Persona uses the software to solve the “need”,  in multiple steps. </a:t>
            </a:r>
            <a:endParaRPr lang="en-US" dirty="0"/>
          </a:p>
          <a:p>
            <a:r>
              <a:rPr lang="en-US" dirty="0"/>
              <a:t>Persona’s need is solved,  he/she is happy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152400"/>
            <a:ext cx="9448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Persona – used in Visual Studio</a:t>
            </a:r>
            <a:endParaRPr lang="en-US" dirty="0"/>
          </a:p>
        </p:txBody>
      </p:sp>
      <p:sp>
        <p:nvSpPr>
          <p:cNvPr id="17410" name="Content Placeholder 1"/>
          <p:cNvSpPr>
            <a:spLocks noGrp="1"/>
          </p:cNvSpPr>
          <p:nvPr>
            <p:ph idx="1"/>
          </p:nvPr>
        </p:nvSpPr>
        <p:spPr>
          <a:xfrm>
            <a:off x="914400" y="1828800"/>
            <a:ext cx="8077200" cy="4648200"/>
          </a:xfrm>
        </p:spPr>
        <p:txBody>
          <a:bodyPr>
            <a:noAutofit/>
          </a:bodyPr>
          <a:lstStyle/>
          <a:p>
            <a:r>
              <a:rPr lang="en-US" b="1" dirty="0"/>
              <a:t>Challenges for Visual Studio Team</a:t>
            </a:r>
            <a:endParaRPr lang="en-US" b="1" dirty="0"/>
          </a:p>
          <a:p>
            <a:pPr lvl="1"/>
            <a:r>
              <a:rPr lang="en-US" sz="1800" dirty="0"/>
              <a:t>there are millions of customers,  using the software in different ways, for different purpose…</a:t>
            </a:r>
            <a:endParaRPr lang="en-US" sz="1800" dirty="0"/>
          </a:p>
          <a:p>
            <a:pPr lvl="2"/>
            <a:r>
              <a:rPr lang="en-US" sz="1400" dirty="0"/>
              <a:t>VB, C#, C++, MFC, asp.net, J#, TFS, </a:t>
            </a:r>
            <a:r>
              <a:rPr lang="en-US" sz="1400" dirty="0" err="1"/>
              <a:t>.Net</a:t>
            </a:r>
            <a:r>
              <a:rPr lang="en-US" sz="1400" dirty="0"/>
              <a:t> Framework</a:t>
            </a:r>
            <a:endParaRPr lang="en-US" sz="1400" dirty="0"/>
          </a:p>
          <a:p>
            <a:pPr lvl="2"/>
            <a:r>
              <a:rPr lang="en-US" sz="1400" dirty="0"/>
              <a:t>Hobbyist,  students, professionals, </a:t>
            </a:r>
            <a:endParaRPr lang="en-US" sz="1400" dirty="0"/>
          </a:p>
          <a:p>
            <a:pPr lvl="2"/>
            <a:r>
              <a:rPr lang="en-US" sz="1400" dirty="0"/>
              <a:t>Server, PC, embedded, web, </a:t>
            </a:r>
            <a:endParaRPr lang="en-US" sz="1400" dirty="0"/>
          </a:p>
          <a:p>
            <a:pPr lvl="2"/>
            <a:r>
              <a:rPr lang="en-US" sz="1400" dirty="0"/>
              <a:t>Team size – 1..1000</a:t>
            </a:r>
            <a:endParaRPr lang="en-US" sz="1400" dirty="0"/>
          </a:p>
          <a:p>
            <a:pPr lvl="2"/>
            <a:r>
              <a:rPr lang="en-US" sz="1400" dirty="0"/>
              <a:t>Different culture and country</a:t>
            </a:r>
            <a:endParaRPr lang="en-US" sz="1400" dirty="0"/>
          </a:p>
          <a:p>
            <a:pPr lvl="1"/>
            <a:r>
              <a:rPr lang="en-US" sz="1800" dirty="0"/>
              <a:t>how to design the next version to satisfy most of them?</a:t>
            </a:r>
            <a:endParaRPr lang="en-US" sz="1800" dirty="0"/>
          </a:p>
          <a:p>
            <a:pPr lvl="1"/>
            <a:r>
              <a:rPr lang="en-US" sz="1800" dirty="0"/>
              <a:t>How to make sure the target customers get the benefit from end-to-end?</a:t>
            </a:r>
            <a:endParaRPr lang="en-US" sz="1800" dirty="0"/>
          </a:p>
          <a:p>
            <a:pPr lvl="1"/>
            <a:r>
              <a:rPr lang="en-US" sz="1800" dirty="0"/>
              <a:t>There are 500 developers working in VS team,  how do we convince all of them agree on serving the same group of customers?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63225" y="0"/>
            <a:ext cx="1628775" cy="2209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225" y="2104427"/>
            <a:ext cx="1638300" cy="2095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224" y="4152900"/>
            <a:ext cx="1628775" cy="26674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典型用户 </a:t>
            </a:r>
            <a:r>
              <a:rPr lang="en-US" altLang="zh-CN" dirty="0"/>
              <a:t>– Visual Studio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89958" y="2598104"/>
            <a:ext cx="10233025" cy="32089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2166" y="1742536"/>
            <a:ext cx="6728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用到一些编程的技术人员，但不是专业编程的。</a:t>
            </a:r>
            <a:endParaRPr 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典型用户 </a:t>
            </a:r>
            <a:r>
              <a:rPr lang="en-US" altLang="zh-CN" dirty="0"/>
              <a:t>– Visual Studio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0775" y="2915459"/>
            <a:ext cx="10233025" cy="21716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690688"/>
            <a:ext cx="6050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IT </a:t>
            </a:r>
            <a:r>
              <a:rPr lang="zh-CN" altLang="en-US" sz="2400" dirty="0"/>
              <a:t>公司的程序员</a:t>
            </a: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典型用户 </a:t>
            </a:r>
            <a:r>
              <a:rPr lang="en-US" altLang="zh-CN" dirty="0"/>
              <a:t>– Visual Studio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老司机，架构师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7609" y="2697192"/>
            <a:ext cx="9736781" cy="22801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 </a:t>
            </a:r>
            <a:r>
              <a:rPr lang="en-US" altLang="zh-CN" dirty="0"/>
              <a:t>– </a:t>
            </a:r>
            <a:r>
              <a:rPr lang="zh-CN" altLang="en-US" dirty="0"/>
              <a:t>都按照用户的要求来？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我把用户需求 </a:t>
            </a:r>
            <a:r>
              <a:rPr lang="en-US" altLang="zh-CN" dirty="0"/>
              <a:t>100% </a:t>
            </a:r>
            <a:r>
              <a:rPr lang="zh-CN" altLang="en-US" dirty="0"/>
              <a:t>都实现了，不就行了么？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9713" y="2282451"/>
            <a:ext cx="6734355" cy="22930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109" y="3372610"/>
            <a:ext cx="1009650" cy="485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424" y="4342273"/>
            <a:ext cx="3445576" cy="25157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产品不是为所有人服务的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7701947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dirty="0"/>
              <a:t>典型用户的模板可以包括：</a:t>
            </a:r>
            <a:endParaRPr lang="zh-CN" alt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1.  </a:t>
            </a:r>
            <a:r>
              <a:rPr lang="zh-CN" altLang="en-US" dirty="0"/>
              <a:t>名字（越自然越好） 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2.  </a:t>
            </a:r>
            <a:r>
              <a:rPr lang="zh-CN" altLang="en-US" dirty="0"/>
              <a:t>年龄和收入（不同年龄和收入的用户有不同的需求） 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3.  </a:t>
            </a:r>
            <a:r>
              <a:rPr lang="zh-CN" altLang="en-US" dirty="0"/>
              <a:t>代表的用户在市场上的比例和重要性</a:t>
            </a:r>
            <a:endParaRPr lang="en-US" altLang="zh-CN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zh-CN" altLang="en-US" dirty="0"/>
              <a:t>比例大不等同于重要性高，如付费的用户比例 较少，但是影响大，所以更重要 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4.  </a:t>
            </a:r>
            <a:r>
              <a:rPr lang="zh-CN" altLang="en-US" dirty="0"/>
              <a:t>使用这个软件的典型场景 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5.  </a:t>
            </a:r>
            <a:r>
              <a:rPr lang="zh-CN" altLang="en-US" dirty="0"/>
              <a:t>使用本产品的环境（在办公室</a:t>
            </a:r>
            <a:r>
              <a:rPr lang="en-US" altLang="zh-CN" dirty="0"/>
              <a:t>/ </a:t>
            </a:r>
            <a:r>
              <a:rPr lang="zh-CN" altLang="en-US" dirty="0"/>
              <a:t>家里</a:t>
            </a:r>
            <a:r>
              <a:rPr lang="en-US" altLang="zh-CN" dirty="0"/>
              <a:t>/ </a:t>
            </a:r>
            <a:r>
              <a:rPr lang="zh-CN" altLang="en-US" dirty="0"/>
              <a:t>沙发</a:t>
            </a:r>
            <a:r>
              <a:rPr lang="en-US" altLang="zh-CN" dirty="0"/>
              <a:t>/ </a:t>
            </a:r>
            <a:r>
              <a:rPr lang="zh-CN" altLang="en-US" dirty="0"/>
              <a:t>床上</a:t>
            </a:r>
            <a:r>
              <a:rPr lang="en-US" altLang="zh-CN" dirty="0"/>
              <a:t>/ </a:t>
            </a:r>
            <a:r>
              <a:rPr lang="zh-CN" altLang="en-US" dirty="0"/>
              <a:t>公共汽车</a:t>
            </a:r>
            <a:r>
              <a:rPr lang="en-US" altLang="zh-CN" dirty="0"/>
              <a:t>/ </a:t>
            </a:r>
            <a:r>
              <a:rPr lang="zh-CN" altLang="en-US" dirty="0"/>
              <a:t>地铁</a:t>
            </a:r>
            <a:r>
              <a:rPr lang="en-US" altLang="zh-CN" dirty="0"/>
              <a:t>……</a:t>
            </a:r>
            <a:r>
              <a:rPr lang="zh-CN" altLang="en-US" dirty="0"/>
              <a:t>） 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6.  </a:t>
            </a:r>
            <a:r>
              <a:rPr lang="zh-CN" altLang="en-US" dirty="0"/>
              <a:t>生活</a:t>
            </a:r>
            <a:r>
              <a:rPr lang="en-US" altLang="zh-CN" dirty="0"/>
              <a:t>/ </a:t>
            </a:r>
            <a:r>
              <a:rPr lang="zh-CN" altLang="en-US" dirty="0"/>
              <a:t>工作情况 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7.  </a:t>
            </a:r>
            <a:r>
              <a:rPr lang="zh-CN" altLang="en-US" dirty="0"/>
              <a:t>知识层次和能力（教育程度，对电脑、互联网的熟悉程度） 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8.  </a:t>
            </a:r>
            <a:r>
              <a:rPr lang="zh-CN" altLang="en-US" dirty="0"/>
              <a:t>用户的动机、目的和困难（困难 </a:t>
            </a:r>
            <a:r>
              <a:rPr lang="en-US" altLang="zh-CN" dirty="0"/>
              <a:t>= </a:t>
            </a:r>
            <a:r>
              <a:rPr lang="zh-CN" altLang="en-US" dirty="0"/>
              <a:t>需要解决的问题） 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9.  </a:t>
            </a:r>
            <a:r>
              <a:rPr lang="zh-CN" altLang="en-US" dirty="0"/>
              <a:t>用户的偏好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9750" y="1684937"/>
            <a:ext cx="2484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</a:rPr>
              <a:t>实践：写下自己产品的典型用户</a:t>
            </a:r>
            <a:endParaRPr lang="en-US" altLang="zh-CN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altLang="zh-CN" b="1" dirty="0">
                <a:solidFill>
                  <a:srgbClr val="FFFF00"/>
                </a:solidFill>
              </a:rPr>
              <a:t>10 </a:t>
            </a:r>
            <a:r>
              <a:rPr lang="zh-CN" altLang="en-US" b="1" dirty="0">
                <a:solidFill>
                  <a:srgbClr val="FFFF00"/>
                </a:solidFill>
              </a:rPr>
              <a:t>分钟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662057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典型场景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1843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现实生活中，一个银行从业者发的一条微博，他体会了“</a:t>
            </a:r>
            <a:r>
              <a:rPr lang="en-US" altLang="zh-CN" dirty="0"/>
              <a:t>ATM</a:t>
            </a:r>
            <a:r>
              <a:rPr lang="zh-CN" altLang="en-US" dirty="0"/>
              <a:t>无卡取现”功能的强大：</a:t>
            </a:r>
            <a:endParaRPr lang="zh-CN" altLang="en-US" dirty="0"/>
          </a:p>
          <a:p>
            <a:endParaRPr lang="en-US" dirty="0"/>
          </a:p>
          <a:p>
            <a:r>
              <a:rPr lang="zh-CN" altLang="en-US" dirty="0"/>
              <a:t>特意带上手机和令牌，不带银行卡，感受一下我行的</a:t>
            </a:r>
            <a:r>
              <a:rPr lang="zh-CN" altLang="en-US" b="1" dirty="0"/>
              <a:t>无卡取现</a:t>
            </a:r>
            <a:r>
              <a:rPr lang="zh-CN" altLang="en-US" dirty="0"/>
              <a:t>，结果连自助银行的门儿 都没进去，不刷卡怎么开门啊</a:t>
            </a:r>
            <a:r>
              <a:rPr lang="en-US" altLang="zh-CN" dirty="0"/>
              <a:t>……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1026" name="Picture 2" descr="https://timgsa.baidu.com/timg?image&amp;quality=80&amp;size=b9999_10000&amp;sec=1534009215881&amp;di=30fb4b5376eed6af63529517a0ee8016&amp;imgtype=0&amp;src=http%3A%2F%2Fimg2.jc001.cn%2Fimg%2F244%2F1005244%2F1104%2F114da85a377a644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4" r="26793" b="2"/>
          <a:stretch>
            <a:fillRect/>
          </a:stretch>
        </p:blipFill>
        <p:spPr bwMode="auto">
          <a:xfrm>
            <a:off x="7848600" y="10"/>
            <a:ext cx="43434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4400" dirty="0"/>
              <a:t>实践环节 </a:t>
            </a:r>
            <a:r>
              <a:rPr lang="en-US" altLang="zh-CN" sz="4400" dirty="0"/>
              <a:t>– </a:t>
            </a:r>
            <a:r>
              <a:rPr lang="zh-CN" altLang="en-US" sz="4400" dirty="0"/>
              <a:t>典型场景下的典型用户</a:t>
            </a:r>
            <a:br>
              <a:rPr lang="en-US" altLang="zh-CN" sz="4400" dirty="0"/>
            </a:br>
            <a:r>
              <a:rPr lang="zh-CN" altLang="en-US" sz="4400" dirty="0"/>
              <a:t>客户的任务和困难</a:t>
            </a:r>
            <a:endParaRPr lang="en-US" sz="4400" dirty="0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</p:nvPr>
        </p:nvGraphicFramePr>
        <p:xfrm>
          <a:off x="1120774" y="1825625"/>
          <a:ext cx="6804026" cy="4745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2013"/>
                <a:gridCol w="3402013"/>
              </a:tblGrid>
              <a:tr h="661353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典型用户</a:t>
                      </a:r>
                      <a:endParaRPr lang="en-US" dirty="0"/>
                    </a:p>
                  </a:txBody>
                  <a:tcPr/>
                </a:tc>
                <a:tc hMerge="1">
                  <a:tcPr/>
                </a:tc>
              </a:tr>
              <a:tr h="1432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客户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问题</a:t>
                      </a:r>
                      <a:endParaRPr lang="en-US" dirty="0"/>
                    </a:p>
                  </a:txBody>
                  <a:tcPr/>
                </a:tc>
              </a:tr>
              <a:tr h="2573694">
                <a:tc>
                  <a:txBody>
                    <a:bodyPr/>
                    <a:lstStyle/>
                    <a:p>
                      <a:pPr algn="ctr"/>
                      <a:endParaRPr lang="en-US" altLang="zh-CN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我们相信</a:t>
                      </a:r>
                      <a:endParaRPr lang="en-US" altLang="zh-CN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[</a:t>
                      </a:r>
                      <a:r>
                        <a:rPr lang="zh-CN" altLang="en-US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这种类型的客户</a:t>
                      </a:r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]</a:t>
                      </a:r>
                      <a:endParaRPr lang="en-US" altLang="zh-CN" sz="240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altLang="zh-CN" sz="24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为了实现</a:t>
                      </a:r>
                      <a:endParaRPr lang="en-US" altLang="zh-CN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[</a:t>
                      </a:r>
                      <a:r>
                        <a:rPr lang="zh-CN" altLang="en-US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某种目标</a:t>
                      </a:r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]</a:t>
                      </a:r>
                      <a:r>
                        <a:rPr lang="en-US" altLang="zh-CN" sz="2400" dirty="0">
                          <a:latin typeface="+mj-ea"/>
                          <a:ea typeface="+mj-ea"/>
                        </a:rPr>
                        <a:t> </a:t>
                      </a:r>
                      <a:endParaRPr lang="en-US" altLang="zh-CN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需要完成 </a:t>
                      </a:r>
                      <a:endParaRPr lang="en-US" altLang="zh-CN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[</a:t>
                      </a:r>
                      <a:r>
                        <a:rPr lang="zh-CN" altLang="en-US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这样的任务</a:t>
                      </a:r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]</a:t>
                      </a:r>
                      <a:endParaRPr lang="en-US" sz="240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他们在试图 </a:t>
                      </a:r>
                      <a:endParaRPr lang="en-US" altLang="zh-CN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[</a:t>
                      </a:r>
                      <a:r>
                        <a:rPr lang="zh-CN" altLang="en-US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完成任务</a:t>
                      </a:r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]</a:t>
                      </a:r>
                      <a:r>
                        <a:rPr lang="en-US" altLang="zh-CN" sz="24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时碰到 </a:t>
                      </a:r>
                      <a:endParaRPr lang="en-US" altLang="zh-CN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[</a:t>
                      </a:r>
                      <a:r>
                        <a:rPr lang="zh-CN" altLang="en-US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这样的问题</a:t>
                      </a:r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]</a:t>
                      </a:r>
                      <a:r>
                        <a:rPr lang="en-US" altLang="zh-CN" sz="2400" dirty="0">
                          <a:latin typeface="+mj-ea"/>
                          <a:ea typeface="+mj-ea"/>
                        </a:rPr>
                        <a:t>, </a:t>
                      </a:r>
                      <a:endParaRPr lang="en-US" altLang="zh-CN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因此受挫</a:t>
                      </a:r>
                      <a:endParaRPr lang="en-US" sz="2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Graphic 6" descr="Team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351427" y="2840642"/>
            <a:ext cx="914400" cy="914400"/>
          </a:xfrm>
          <a:prstGeom prst="rect">
            <a:avLst/>
          </a:prstGeom>
        </p:spPr>
      </p:pic>
      <p:pic>
        <p:nvPicPr>
          <p:cNvPr id="8" name="Graphic 7" descr="Warni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5700" y="2840642"/>
            <a:ext cx="914400" cy="914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35352" y="1825625"/>
            <a:ext cx="34850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小崔送给岳父一个 </a:t>
            </a:r>
            <a:r>
              <a:rPr lang="en-US" altLang="zh-CN" dirty="0"/>
              <a:t>&lt;</a:t>
            </a:r>
            <a:r>
              <a:rPr lang="zh-CN" altLang="en-US" dirty="0"/>
              <a:t>健康电子手环</a:t>
            </a:r>
            <a:r>
              <a:rPr lang="en-US" altLang="zh-CN" dirty="0"/>
              <a:t>&gt;</a:t>
            </a:r>
            <a:r>
              <a:rPr lang="zh-CN" altLang="en-US" dirty="0"/>
              <a:t>，  岳父第一次开机、用自己的手机完成设置和同步。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有什么困难？</a:t>
            </a:r>
            <a:endParaRPr lang="en-US" altLang="zh-CN" dirty="0"/>
          </a:p>
          <a:p>
            <a:r>
              <a:rPr lang="zh-CN" altLang="en-US" dirty="0"/>
              <a:t>在 手环</a:t>
            </a:r>
            <a:r>
              <a:rPr lang="en-US" altLang="zh-CN" dirty="0"/>
              <a:t>/</a:t>
            </a:r>
            <a:r>
              <a:rPr lang="zh-CN" altLang="en-US" dirty="0"/>
              <a:t>手机 之间切换多少次？</a:t>
            </a:r>
            <a:endParaRPr lang="en-US" altLang="zh-CN" dirty="0"/>
          </a:p>
          <a:p>
            <a:r>
              <a:rPr lang="zh-CN" altLang="en-US" dirty="0"/>
              <a:t>用多长时间才能完成？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张老师要给五年级的学生布置</a:t>
            </a:r>
            <a:r>
              <a:rPr lang="en-US" altLang="zh-CN" dirty="0"/>
              <a:t> 100 </a:t>
            </a:r>
            <a:r>
              <a:rPr lang="zh-CN" altLang="en-US" dirty="0"/>
              <a:t>道四则运算题目，她要怎么从自己的手机操作？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FFFF00"/>
                </a:solidFill>
              </a:rPr>
              <a:t>能改进  </a:t>
            </a:r>
            <a:r>
              <a:rPr lang="en-US" altLang="zh-CN" b="1" dirty="0">
                <a:solidFill>
                  <a:srgbClr val="FFFF00"/>
                </a:solidFill>
              </a:rPr>
              <a:t>10X  </a:t>
            </a:r>
            <a:r>
              <a:rPr lang="zh-CN" altLang="en-US" b="1" dirty="0">
                <a:solidFill>
                  <a:srgbClr val="FFFF00"/>
                </a:solidFill>
              </a:rPr>
              <a:t>么？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实践：找到最困难，最典型的场景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我们能提高 </a:t>
            </a:r>
            <a:r>
              <a:rPr lang="en-US" altLang="zh-CN" dirty="0"/>
              <a:t>10X </a:t>
            </a:r>
            <a:r>
              <a:rPr lang="zh-CN" altLang="en-US" dirty="0"/>
              <a:t>（用户满意度，效率）么？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提高 </a:t>
            </a:r>
            <a:r>
              <a:rPr lang="en-US" altLang="zh-CN" dirty="0"/>
              <a:t>10X</a:t>
            </a:r>
            <a:r>
              <a:rPr lang="zh-CN" altLang="en-US" dirty="0"/>
              <a:t>，  能促使用户给我们 </a:t>
            </a:r>
            <a:r>
              <a:rPr lang="en-US" altLang="zh-CN" dirty="0"/>
              <a:t>5 </a:t>
            </a:r>
            <a:r>
              <a:rPr lang="zh-CN" altLang="en-US" dirty="0"/>
              <a:t>星评价么？ 能提高用户使用率么？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探究客户到底需要什么？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[</a:t>
            </a:r>
            <a:r>
              <a:rPr lang="zh-CN" altLang="en-US" dirty="0"/>
              <a:t>什么样的客户</a:t>
            </a:r>
            <a:r>
              <a:rPr lang="en-US" dirty="0"/>
              <a:t>]</a:t>
            </a:r>
            <a:endParaRPr lang="en-US" dirty="0"/>
          </a:p>
          <a:p>
            <a:pPr lvl="1"/>
            <a:r>
              <a:rPr lang="en-US" altLang="zh-CN" dirty="0"/>
              <a:t>TA </a:t>
            </a:r>
            <a:r>
              <a:rPr lang="zh-CN" altLang="en-US" dirty="0"/>
              <a:t>在公司</a:t>
            </a:r>
            <a:r>
              <a:rPr lang="en-US" altLang="zh-CN" dirty="0"/>
              <a:t>/</a:t>
            </a:r>
            <a:r>
              <a:rPr lang="zh-CN" altLang="en-US" dirty="0"/>
              <a:t>家庭</a:t>
            </a:r>
            <a:r>
              <a:rPr lang="en-US" altLang="zh-CN" dirty="0"/>
              <a:t>/</a:t>
            </a:r>
            <a:r>
              <a:rPr lang="zh-CN" altLang="en-US" dirty="0"/>
              <a:t>学校</a:t>
            </a:r>
            <a:r>
              <a:rPr lang="en-US" altLang="zh-CN" dirty="0"/>
              <a:t>/</a:t>
            </a:r>
            <a:r>
              <a:rPr lang="zh-CN" altLang="en-US" dirty="0"/>
              <a:t>社区</a:t>
            </a:r>
            <a:r>
              <a:rPr lang="en-US" altLang="zh-CN" dirty="0"/>
              <a:t>/…</a:t>
            </a:r>
            <a:r>
              <a:rPr lang="zh-CN" altLang="en-US" dirty="0"/>
              <a:t>里面处于什么位置，负责什么</a:t>
            </a:r>
            <a:r>
              <a:rPr lang="en-US" altLang="zh-CN" dirty="0"/>
              <a:t>?</a:t>
            </a:r>
            <a:endParaRPr lang="en-US" altLang="zh-CN" dirty="0"/>
          </a:p>
          <a:p>
            <a:pPr lvl="1"/>
            <a:r>
              <a:rPr lang="en-US" dirty="0"/>
              <a:t>TA </a:t>
            </a:r>
            <a:r>
              <a:rPr lang="zh-CN" altLang="en-US" dirty="0"/>
              <a:t>目前用什么样的办法</a:t>
            </a:r>
            <a:r>
              <a:rPr lang="en-US" altLang="zh-CN" dirty="0"/>
              <a:t>/</a:t>
            </a:r>
            <a:r>
              <a:rPr lang="zh-CN" altLang="en-US" dirty="0"/>
              <a:t>工具</a:t>
            </a:r>
            <a:endParaRPr lang="en-US" altLang="zh-CN" dirty="0"/>
          </a:p>
          <a:p>
            <a:r>
              <a:rPr lang="en-US" dirty="0"/>
              <a:t>[</a:t>
            </a:r>
            <a:r>
              <a:rPr lang="zh-CN" altLang="en-US" dirty="0"/>
              <a:t>待完成的任务</a:t>
            </a:r>
            <a:r>
              <a:rPr lang="en-US" dirty="0"/>
              <a:t>]</a:t>
            </a:r>
            <a:endParaRPr lang="en-US" dirty="0"/>
          </a:p>
          <a:p>
            <a:pPr lvl="1"/>
            <a:r>
              <a:rPr lang="zh-CN" altLang="en-US" dirty="0"/>
              <a:t>任务的频繁程度</a:t>
            </a:r>
            <a:endParaRPr lang="en-US" altLang="zh-CN" dirty="0"/>
          </a:p>
          <a:p>
            <a:pPr lvl="1"/>
            <a:r>
              <a:rPr lang="zh-CN" altLang="en-US" dirty="0"/>
              <a:t>任务的细节</a:t>
            </a:r>
            <a:endParaRPr lang="en-US" altLang="zh-CN" dirty="0"/>
          </a:p>
          <a:p>
            <a:r>
              <a:rPr lang="en-US" dirty="0"/>
              <a:t>[ </a:t>
            </a:r>
            <a:r>
              <a:rPr lang="zh-CN" altLang="en-US" dirty="0"/>
              <a:t>动机</a:t>
            </a:r>
            <a:r>
              <a:rPr lang="en-US" dirty="0"/>
              <a:t> ]</a:t>
            </a:r>
            <a:endParaRPr lang="en-US" dirty="0"/>
          </a:p>
          <a:p>
            <a:pPr lvl="1"/>
            <a:r>
              <a:rPr lang="zh-CN" altLang="en-US" dirty="0"/>
              <a:t>完成任务的动机是？完成之后是达到了什么状态</a:t>
            </a:r>
            <a:endParaRPr lang="en-US" altLang="zh-CN" dirty="0"/>
          </a:p>
          <a:p>
            <a:r>
              <a:rPr lang="en-US" dirty="0"/>
              <a:t>[ </a:t>
            </a:r>
            <a:r>
              <a:rPr lang="zh-CN" altLang="en-US" dirty="0"/>
              <a:t>问题</a:t>
            </a:r>
            <a:r>
              <a:rPr lang="en-US" dirty="0"/>
              <a:t> ]</a:t>
            </a:r>
            <a:endParaRPr lang="en-US" dirty="0"/>
          </a:p>
          <a:p>
            <a:pPr lvl="1"/>
            <a:r>
              <a:rPr lang="zh-CN" altLang="en-US" dirty="0"/>
              <a:t>最大的烦恼是什么？ 现在客户是怎么绕过这些问题的？</a:t>
            </a:r>
            <a:endParaRPr lang="en-US" altLang="zh-CN" dirty="0"/>
          </a:p>
          <a:p>
            <a:pPr lvl="1"/>
            <a:r>
              <a:rPr lang="zh-CN" altLang="en-US" dirty="0"/>
              <a:t>对于 </a:t>
            </a:r>
            <a:r>
              <a:rPr lang="en-US" altLang="zh-CN" dirty="0"/>
              <a:t>[ </a:t>
            </a:r>
            <a:r>
              <a:rPr lang="zh-CN" altLang="en-US" dirty="0"/>
              <a:t>待完成的任务</a:t>
            </a:r>
            <a:r>
              <a:rPr lang="en-US" altLang="zh-CN" dirty="0"/>
              <a:t> ]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zh-CN" altLang="en-US" dirty="0"/>
              <a:t>如果你能改变一件事情，你想改变什么？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实践：继续描述典型场景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用快速原型工具或笔和纸</a:t>
            </a:r>
            <a:endParaRPr lang="en-US" altLang="zh-CN" dirty="0"/>
          </a:p>
          <a:p>
            <a:r>
              <a:rPr lang="zh-CN" altLang="en-US" dirty="0"/>
              <a:t>画出另一个典型场景，描述典型用户如何解决问题</a:t>
            </a:r>
            <a:endParaRPr lang="en-US" altLang="zh-CN" dirty="0"/>
          </a:p>
          <a:p>
            <a:r>
              <a:rPr lang="zh-CN" altLang="en-US" dirty="0"/>
              <a:t>原型设计的工具：</a:t>
            </a:r>
            <a:endParaRPr lang="en-US" altLang="zh-CN" dirty="0"/>
          </a:p>
          <a:p>
            <a:pPr lvl="1"/>
            <a:r>
              <a:rPr lang="en-US" dirty="0">
                <a:hlinkClick r:id="rId1"/>
              </a:rPr>
              <a:t>https://www.zhihu.com/question/19572438</a:t>
            </a:r>
            <a:r>
              <a:rPr lang="en-US" dirty="0"/>
              <a:t>  </a:t>
            </a:r>
            <a:r>
              <a:rPr lang="en-US" altLang="zh-CN" dirty="0"/>
              <a:t>Axure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https://zhuanlan.zhihu.com/p/34082256</a:t>
            </a:r>
            <a:r>
              <a:rPr lang="en-US" dirty="0"/>
              <a:t>    </a:t>
            </a:r>
            <a:r>
              <a:rPr lang="zh-CN" altLang="en-US" dirty="0"/>
              <a:t>墨刀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586616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8153400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662057" cy="1325563"/>
          </a:xfrm>
        </p:spPr>
        <p:txBody>
          <a:bodyPr>
            <a:normAutofit/>
          </a:bodyPr>
          <a:lstStyle/>
          <a:p>
            <a:r>
              <a:rPr lang="en-US" altLang="zh-CN"/>
              <a:t>MVP  vs. MBP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184314" cy="4351338"/>
          </a:xfrm>
        </p:spPr>
        <p:txBody>
          <a:bodyPr>
            <a:normAutofit/>
          </a:bodyPr>
          <a:lstStyle/>
          <a:p>
            <a:r>
              <a:rPr lang="en-US" sz="2400"/>
              <a:t>Minimum Viable Product (</a:t>
            </a:r>
            <a:r>
              <a:rPr lang="zh-CN" altLang="en-US" sz="2400"/>
              <a:t>技术原型</a:t>
            </a:r>
            <a:r>
              <a:rPr lang="en-US" sz="2400"/>
              <a:t>)</a:t>
            </a:r>
            <a:endParaRPr lang="en-US" sz="2400"/>
          </a:p>
          <a:p>
            <a:endParaRPr lang="en-US" sz="2400"/>
          </a:p>
          <a:p>
            <a:r>
              <a:rPr lang="en-US" sz="2400"/>
              <a:t>Maximum Beautiful Product </a:t>
            </a:r>
            <a:r>
              <a:rPr lang="zh-CN" altLang="en-US" sz="2400"/>
              <a:t>（希望一炮而红的产品）</a:t>
            </a:r>
            <a:endParaRPr lang="en-US" sz="2400"/>
          </a:p>
        </p:txBody>
      </p:sp>
      <p:pic>
        <p:nvPicPr>
          <p:cNvPr id="2050" name="Picture 2" descr="æ¥çæºå¾å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478" y="850117"/>
            <a:ext cx="3465289" cy="213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æ¥çæºå¾å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3831386"/>
            <a:ext cx="3507509" cy="236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52400"/>
            <a:ext cx="8915400" cy="1143000"/>
          </a:xfrm>
        </p:spPr>
        <p:txBody>
          <a:bodyPr/>
          <a:lstStyle/>
          <a:p>
            <a:r>
              <a:rPr lang="zh-CN" altLang="en-US" dirty="0"/>
              <a:t>用户</a:t>
            </a:r>
            <a:r>
              <a:rPr lang="en-US" altLang="zh-CN" dirty="0"/>
              <a:t>/</a:t>
            </a:r>
            <a:r>
              <a:rPr lang="zh-CN" altLang="en-US" dirty="0"/>
              <a:t>需求分析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7493" y="1828801"/>
            <a:ext cx="6777317" cy="350897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找到典型用户</a:t>
            </a:r>
            <a:endParaRPr lang="en-US" altLang="zh-CN" dirty="0"/>
          </a:p>
          <a:p>
            <a:pPr lvl="1"/>
            <a:r>
              <a:rPr lang="zh-CN" altLang="en-US" dirty="0"/>
              <a:t>我们就是研究院的研究员，难道我们还不是典型用户</a:t>
            </a:r>
            <a:r>
              <a:rPr lang="en-US" altLang="zh-CN" dirty="0"/>
              <a:t>?</a:t>
            </a:r>
            <a:endParaRPr lang="en-US" altLang="zh-CN" dirty="0"/>
          </a:p>
          <a:p>
            <a:pPr lvl="1"/>
            <a:r>
              <a:rPr lang="zh-CN" altLang="en-US" dirty="0"/>
              <a:t>不是！</a:t>
            </a:r>
            <a:endParaRPr lang="en-US" altLang="zh-CN" dirty="0"/>
          </a:p>
          <a:p>
            <a:r>
              <a:rPr lang="zh-CN" altLang="en-US" dirty="0"/>
              <a:t>典型用户</a:t>
            </a:r>
            <a:endParaRPr lang="en-US" altLang="zh-CN" dirty="0"/>
          </a:p>
          <a:p>
            <a:pPr lvl="1"/>
            <a:r>
              <a:rPr lang="en-US" dirty="0"/>
              <a:t>Senior Researcher</a:t>
            </a:r>
            <a:endParaRPr lang="en-US" dirty="0"/>
          </a:p>
          <a:p>
            <a:pPr lvl="1"/>
            <a:r>
              <a:rPr lang="en-US" dirty="0"/>
              <a:t>Junior Researcher</a:t>
            </a:r>
            <a:endParaRPr lang="en-US" dirty="0"/>
          </a:p>
          <a:p>
            <a:pPr lvl="1"/>
            <a:r>
              <a:rPr lang="en-US" dirty="0"/>
              <a:t>Students</a:t>
            </a:r>
            <a:endParaRPr lang="en-US" dirty="0"/>
          </a:p>
          <a:p>
            <a:r>
              <a:rPr lang="zh-CN" altLang="en-US" dirty="0"/>
              <a:t>专业人士研究用户的</a:t>
            </a:r>
            <a:r>
              <a:rPr lang="en-US" altLang="zh-CN" dirty="0"/>
              <a:t>UX/UI </a:t>
            </a:r>
            <a:r>
              <a:rPr lang="zh-CN" altLang="en-US" dirty="0"/>
              <a:t>需求</a:t>
            </a:r>
            <a:endParaRPr lang="en-US" altLang="zh-CN" dirty="0"/>
          </a:p>
          <a:p>
            <a:pPr lvl="1"/>
            <a:r>
              <a:rPr lang="zh-CN" altLang="en-US" dirty="0"/>
              <a:t>找到还没有被满足的需求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490" y="304800"/>
            <a:ext cx="7024744" cy="1143000"/>
          </a:xfrm>
        </p:spPr>
        <p:txBody>
          <a:bodyPr/>
          <a:lstStyle/>
          <a:p>
            <a:r>
              <a:rPr lang="en-US" altLang="zh-CN" dirty="0"/>
              <a:t>Anita – Senior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0" y="1447800"/>
            <a:ext cx="6477000" cy="4572000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/>
              <a:t>Researcher working in industrial lab (e.g. MSR researcher)</a:t>
            </a:r>
            <a:endParaRPr lang="en-US" dirty="0"/>
          </a:p>
          <a:p>
            <a:pPr lvl="1"/>
            <a:r>
              <a:rPr lang="en-US" altLang="zh-CN" dirty="0"/>
              <a:t>Education: PhD,  Age: &gt;=35, h-index &gt; 20, </a:t>
            </a:r>
            <a:endParaRPr lang="en-US" altLang="zh-CN" dirty="0"/>
          </a:p>
          <a:p>
            <a:pPr lvl="1"/>
            <a:r>
              <a:rPr lang="en-US" altLang="zh-CN" dirty="0"/>
              <a:t>PAIN: </a:t>
            </a:r>
            <a:endParaRPr lang="en-US" altLang="zh-CN" dirty="0"/>
          </a:p>
          <a:p>
            <a:pPr lvl="2"/>
            <a:r>
              <a:rPr lang="en-US" altLang="zh-CN" dirty="0"/>
              <a:t>Hiring someone / check background</a:t>
            </a:r>
            <a:endParaRPr lang="en-US" altLang="zh-CN" dirty="0"/>
          </a:p>
          <a:p>
            <a:pPr lvl="2"/>
            <a:r>
              <a:rPr lang="en-US" altLang="zh-CN" dirty="0"/>
              <a:t>As Chair person, pick reviewers, PC member</a:t>
            </a:r>
            <a:endParaRPr lang="en-US" altLang="zh-CN" dirty="0"/>
          </a:p>
          <a:p>
            <a:pPr lvl="2"/>
            <a:r>
              <a:rPr lang="en-US" altLang="zh-CN" dirty="0"/>
              <a:t>Read/organize paper</a:t>
            </a:r>
            <a:endParaRPr lang="en-US" altLang="zh-CN" dirty="0"/>
          </a:p>
          <a:p>
            <a:pPr lvl="1"/>
            <a:r>
              <a:rPr lang="en-US" dirty="0"/>
              <a:t>Care about  “my rank” in the domain,  and correctness, completeness of my profile, </a:t>
            </a:r>
            <a:endParaRPr lang="en-US" dirty="0"/>
          </a:p>
          <a:p>
            <a:pPr lvl="1"/>
            <a:r>
              <a:rPr lang="en-US" dirty="0"/>
              <a:t>Care about rank of my dept. </a:t>
            </a:r>
            <a:endParaRPr lang="en-US" dirty="0"/>
          </a:p>
          <a:p>
            <a:pPr lvl="1"/>
            <a:r>
              <a:rPr lang="en-US" dirty="0"/>
              <a:t>Already know lots of people in such domain,  knowing  people is not top priority</a:t>
            </a:r>
            <a:endParaRPr lang="en-US" dirty="0"/>
          </a:p>
          <a:p>
            <a:pPr lvl="1"/>
            <a:r>
              <a:rPr lang="en-US" dirty="0"/>
              <a:t>Big influencer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persona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600200" y="1447800"/>
            <a:ext cx="2133600" cy="2133600"/>
          </a:xfrm>
          <a:prstGeom prst="rect">
            <a:avLst/>
          </a:prstGeom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490" y="228600"/>
            <a:ext cx="7024744" cy="1143000"/>
          </a:xfrm>
        </p:spPr>
        <p:txBody>
          <a:bodyPr/>
          <a:lstStyle/>
          <a:p>
            <a:r>
              <a:rPr lang="en-US" altLang="zh-CN" dirty="0"/>
              <a:t>John – Junior Researcher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0" y="1447800"/>
            <a:ext cx="6781800" cy="4419600"/>
          </a:xfrm>
        </p:spPr>
        <p:txBody>
          <a:bodyPr>
            <a:noAutofit/>
          </a:bodyPr>
          <a:lstStyle/>
          <a:p>
            <a:pPr lvl="0"/>
            <a:r>
              <a:rPr lang="en-US" sz="2800" dirty="0"/>
              <a:t>College </a:t>
            </a:r>
            <a:r>
              <a:rPr lang="en-US" altLang="zh-CN" sz="2800" dirty="0"/>
              <a:t>assistant</a:t>
            </a:r>
            <a:r>
              <a:rPr lang="en-US" sz="2800" dirty="0"/>
              <a:t> professor</a:t>
            </a:r>
            <a:endParaRPr lang="en-US" sz="2800" dirty="0"/>
          </a:p>
          <a:p>
            <a:pPr lvl="1"/>
            <a:r>
              <a:rPr lang="en-US" altLang="zh-CN" sz="2000" dirty="0"/>
              <a:t>Handling both teaching and research</a:t>
            </a:r>
            <a:endParaRPr lang="en-US" altLang="zh-CN" sz="2000" dirty="0"/>
          </a:p>
          <a:p>
            <a:pPr lvl="1"/>
            <a:r>
              <a:rPr lang="en-US" altLang="zh-CN" sz="2000" dirty="0"/>
              <a:t>PAIN:</a:t>
            </a:r>
            <a:endParaRPr lang="en-US" altLang="zh-CN" sz="2000" dirty="0"/>
          </a:p>
          <a:p>
            <a:pPr lvl="2"/>
            <a:r>
              <a:rPr lang="en-US" altLang="zh-CN" sz="2000" b="1" dirty="0"/>
              <a:t>How to let more people know about my work?</a:t>
            </a:r>
            <a:endParaRPr lang="en-US" altLang="zh-CN" sz="2000" b="1" dirty="0"/>
          </a:p>
          <a:p>
            <a:pPr lvl="2"/>
            <a:r>
              <a:rPr lang="en-US" altLang="zh-CN" sz="2000" b="1" dirty="0"/>
              <a:t>Show my performance</a:t>
            </a:r>
            <a:endParaRPr lang="en-US" altLang="zh-CN" sz="2000" b="1" dirty="0"/>
          </a:p>
          <a:p>
            <a:pPr lvl="2"/>
            <a:r>
              <a:rPr lang="en-US" altLang="zh-CN" sz="2000" dirty="0"/>
              <a:t>Write paper with good reference</a:t>
            </a:r>
            <a:endParaRPr lang="en-US" altLang="zh-CN" sz="2000" dirty="0"/>
          </a:p>
          <a:p>
            <a:pPr lvl="2"/>
            <a:r>
              <a:rPr lang="en-US" altLang="zh-CN" sz="2000" dirty="0"/>
              <a:t>Generate a  list of paper for a class / curriculum </a:t>
            </a:r>
            <a:endParaRPr lang="en-US" altLang="zh-CN" sz="2000" dirty="0"/>
          </a:p>
          <a:p>
            <a:pPr lvl="2"/>
            <a:r>
              <a:rPr lang="en-US" altLang="zh-CN" sz="2000" dirty="0"/>
              <a:t>organize</a:t>
            </a:r>
            <a:r>
              <a:rPr lang="en-US" sz="2000" dirty="0"/>
              <a:t>,  browse, and  attending the right events. </a:t>
            </a:r>
            <a:endParaRPr lang="en-US" sz="2000" dirty="0"/>
          </a:p>
          <a:p>
            <a:pPr lvl="1"/>
            <a:r>
              <a:rPr lang="en-US" sz="2000" b="1" dirty="0"/>
              <a:t>Heavy user</a:t>
            </a:r>
            <a:endParaRPr lang="en-US" sz="2000" b="1" dirty="0"/>
          </a:p>
          <a:p>
            <a:pPr lvl="1"/>
            <a:r>
              <a:rPr lang="en-US" sz="2000" b="1" dirty="0"/>
              <a:t>Influencer – can influence students and peers.</a:t>
            </a:r>
            <a:endParaRPr lang="en-US" sz="2000" b="1" dirty="0"/>
          </a:p>
        </p:txBody>
      </p:sp>
      <p:pic>
        <p:nvPicPr>
          <p:cNvPr id="4" name="Picture 3" descr="persona2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651000" y="1447801"/>
            <a:ext cx="1945564" cy="1459173"/>
          </a:xfrm>
          <a:prstGeom prst="rect">
            <a:avLst/>
          </a:prstGeom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Scenario</a:t>
            </a:r>
            <a:r>
              <a:rPr lang="en-US" dirty="0"/>
              <a:t> != sum(functions)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zh-CN" altLang="en-US" dirty="0"/>
              <a:t>茶壶的功能</a:t>
            </a:r>
            <a:endParaRPr lang="zh-CN" altLang="en-US" dirty="0"/>
          </a:p>
          <a:p>
            <a:pPr lvl="1" fontAlgn="ctr"/>
            <a:r>
              <a:rPr lang="zh-CN" altLang="en-US" dirty="0"/>
              <a:t>茶壶盖</a:t>
            </a:r>
            <a:endParaRPr lang="zh-CN" altLang="en-US" dirty="0"/>
          </a:p>
          <a:p>
            <a:pPr lvl="1" fontAlgn="ctr"/>
            <a:r>
              <a:rPr lang="zh-CN" altLang="en-US" dirty="0"/>
              <a:t>茶壶体</a:t>
            </a:r>
            <a:endParaRPr lang="zh-CN" altLang="en-US" dirty="0"/>
          </a:p>
          <a:p>
            <a:pPr lvl="1" fontAlgn="ctr"/>
            <a:r>
              <a:rPr lang="zh-CN" altLang="en-US" dirty="0"/>
              <a:t>茶壶把</a:t>
            </a:r>
            <a:endParaRPr lang="zh-CN" altLang="en-US" dirty="0"/>
          </a:p>
          <a:p>
            <a:pPr lvl="1" fontAlgn="ctr"/>
            <a:r>
              <a:rPr lang="zh-CN" altLang="en-US" dirty="0"/>
              <a:t>茶壶嘴</a:t>
            </a:r>
            <a:endParaRPr lang="zh-CN" altLang="en-US" dirty="0"/>
          </a:p>
          <a:p>
            <a:pPr fontAlgn="ctr"/>
            <a:r>
              <a:rPr lang="zh-CN" altLang="en-US" dirty="0"/>
              <a:t>各个功能还要有机结合起来，满足用户的需求</a:t>
            </a:r>
            <a:endParaRPr lang="zh-CN" altLang="en-US" dirty="0"/>
          </a:p>
          <a:p>
            <a:pPr fontAlgn="ctr"/>
            <a:r>
              <a:rPr lang="zh-CN" altLang="en-US" dirty="0"/>
              <a:t>下面的茶壶满足了用户的需求了么？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493" y="152400"/>
            <a:ext cx="7024744" cy="1143000"/>
          </a:xfrm>
        </p:spPr>
        <p:txBody>
          <a:bodyPr/>
          <a:lstStyle/>
          <a:p>
            <a:r>
              <a:rPr lang="en-US" dirty="0"/>
              <a:t>John - 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7493" y="1828800"/>
            <a:ext cx="6777317" cy="4495800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Show my network (co-author, co-occurrence)  in my home page</a:t>
            </a:r>
            <a:endParaRPr lang="en-US" altLang="zh-CN" dirty="0"/>
          </a:p>
          <a:p>
            <a:r>
              <a:rPr lang="en-US" altLang="zh-CN" dirty="0"/>
              <a:t>Show my “publication list” via simple </a:t>
            </a:r>
            <a:r>
              <a:rPr lang="en-US" altLang="zh-CN" dirty="0" err="1"/>
              <a:t>javascript</a:t>
            </a:r>
            <a:r>
              <a:rPr lang="en-US" altLang="zh-CN" dirty="0"/>
              <a:t>. </a:t>
            </a:r>
            <a:endParaRPr lang="en-US" altLang="zh-CN" dirty="0"/>
          </a:p>
          <a:p>
            <a:r>
              <a:rPr lang="en-US" altLang="zh-CN" dirty="0"/>
              <a:t>Track Conferences</a:t>
            </a:r>
            <a:endParaRPr lang="en-US" altLang="zh-CN" dirty="0"/>
          </a:p>
          <a:p>
            <a:r>
              <a:rPr lang="en-US" altLang="zh-CN" dirty="0"/>
              <a:t>See the timeline of a field (e.g. the up and down in papers about “Machine Learning”). </a:t>
            </a:r>
            <a:endParaRPr lang="en-US" altLang="zh-CN" dirty="0"/>
          </a:p>
          <a:p>
            <a:r>
              <a:rPr lang="en-US" altLang="zh-CN" dirty="0"/>
              <a:t>User contribution:</a:t>
            </a:r>
            <a:endParaRPr lang="en-US" altLang="zh-CN" dirty="0"/>
          </a:p>
          <a:p>
            <a:pPr lvl="1"/>
            <a:r>
              <a:rPr lang="en-US" altLang="zh-CN" dirty="0"/>
              <a:t>John finds that Libra doesn’t cover all of his papers,  he provides a URL via </a:t>
            </a:r>
            <a:r>
              <a:rPr lang="en-US" altLang="zh-CN" dirty="0" err="1"/>
              <a:t>libra</a:t>
            </a:r>
            <a:r>
              <a:rPr lang="en-US" altLang="zh-CN" dirty="0"/>
              <a:t> UI, and a couple of days,  he is happy to find out that </a:t>
            </a:r>
            <a:r>
              <a:rPr lang="en-US" altLang="zh-CN" dirty="0" err="1"/>
              <a:t>libra</a:t>
            </a:r>
            <a:r>
              <a:rPr lang="en-US" altLang="zh-CN" dirty="0"/>
              <a:t> covers his new papers. </a:t>
            </a:r>
            <a:endParaRPr lang="en-US" dirty="0"/>
          </a:p>
          <a:p>
            <a:endParaRPr lang="en-US" sz="4000" dirty="0"/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8589" y="89560"/>
            <a:ext cx="7024744" cy="1143000"/>
          </a:xfrm>
        </p:spPr>
        <p:txBody>
          <a:bodyPr/>
          <a:lstStyle/>
          <a:p>
            <a:r>
              <a:rPr lang="en-US" altLang="zh-CN" dirty="0"/>
              <a:t>Brian – student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8589" y="1524000"/>
            <a:ext cx="7315200" cy="457200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PhD student major in CS</a:t>
            </a:r>
            <a:endParaRPr lang="en-US" dirty="0"/>
          </a:p>
          <a:p>
            <a:r>
              <a:rPr lang="en-US" dirty="0"/>
              <a:t>Frequently go online looking for paper for his/her own research,  </a:t>
            </a:r>
            <a:endParaRPr lang="en-US" dirty="0"/>
          </a:p>
          <a:p>
            <a:r>
              <a:rPr lang="en-US" altLang="zh-CN" dirty="0"/>
              <a:t>PAIN? </a:t>
            </a:r>
            <a:endParaRPr lang="en-US" altLang="zh-CN" dirty="0"/>
          </a:p>
          <a:p>
            <a:pPr lvl="1"/>
            <a:r>
              <a:rPr lang="en-US" dirty="0"/>
              <a:t>Working on his 1</a:t>
            </a:r>
            <a:r>
              <a:rPr lang="en-US" baseline="30000" dirty="0"/>
              <a:t>st</a:t>
            </a:r>
            <a:r>
              <a:rPr lang="en-US" dirty="0"/>
              <a:t> or 2</a:t>
            </a:r>
            <a:r>
              <a:rPr lang="en-US" baseline="30000" dirty="0"/>
              <a:t>nd</a:t>
            </a:r>
            <a:r>
              <a:rPr lang="en-US" dirty="0"/>
              <a:t> important paper</a:t>
            </a:r>
            <a:endParaRPr lang="en-US" dirty="0"/>
          </a:p>
          <a:p>
            <a:pPr lvl="1"/>
            <a:r>
              <a:rPr lang="en-US" dirty="0"/>
              <a:t>Need a comprehensive source of papers for homework and project</a:t>
            </a:r>
            <a:endParaRPr lang="en-US" dirty="0"/>
          </a:p>
          <a:p>
            <a:pPr lvl="1"/>
            <a:r>
              <a:rPr lang="en-US" dirty="0"/>
              <a:t>Check out researcher profiles (to help apply for advanced study)</a:t>
            </a:r>
            <a:endParaRPr lang="en-US" dirty="0"/>
          </a:p>
          <a:p>
            <a:pPr lvl="1"/>
            <a:r>
              <a:rPr lang="en-US" dirty="0"/>
              <a:t>Keep track of new papers</a:t>
            </a:r>
            <a:endParaRPr lang="en-US" dirty="0"/>
          </a:p>
          <a:p>
            <a:pPr lvl="1"/>
            <a:r>
              <a:rPr lang="en-US" altLang="zh-CN" dirty="0"/>
              <a:t> Job hunting</a:t>
            </a:r>
            <a:r>
              <a:rPr lang="en-US" dirty="0"/>
              <a:t> </a:t>
            </a:r>
            <a:endParaRPr lang="en-US" dirty="0"/>
          </a:p>
          <a:p>
            <a:pPr lvl="1"/>
            <a:r>
              <a:rPr lang="en-US" altLang="zh-CN" dirty="0"/>
              <a:t>English as 2</a:t>
            </a:r>
            <a:r>
              <a:rPr lang="en-US" altLang="zh-CN" baseline="30000" dirty="0"/>
              <a:t>nd</a:t>
            </a:r>
            <a:r>
              <a:rPr lang="en-US" altLang="zh-CN" dirty="0"/>
              <a:t> language</a:t>
            </a:r>
            <a:endParaRPr lang="en-US" altLang="zh-CN" dirty="0"/>
          </a:p>
          <a:p>
            <a:r>
              <a:rPr lang="en-US" altLang="zh-CN" dirty="0"/>
              <a:t>500K IT students in China</a:t>
            </a:r>
            <a:endParaRPr lang="en-US" altLang="zh-CN" dirty="0"/>
          </a:p>
          <a:p>
            <a:pPr lvl="1"/>
            <a:endParaRPr lang="en-US" dirty="0"/>
          </a:p>
        </p:txBody>
      </p:sp>
      <p:pic>
        <p:nvPicPr>
          <p:cNvPr id="4" name="Picture 3" descr="persona3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64432" y="1232560"/>
            <a:ext cx="1219200" cy="1836401"/>
          </a:xfrm>
          <a:prstGeom prst="rect">
            <a:avLst/>
          </a:prstGeom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490" y="685800"/>
            <a:ext cx="7024744" cy="1143000"/>
          </a:xfrm>
        </p:spPr>
        <p:txBody>
          <a:bodyPr/>
          <a:lstStyle/>
          <a:p>
            <a:r>
              <a:rPr lang="en-US" dirty="0"/>
              <a:t>Brian - 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7493" y="1977424"/>
            <a:ext cx="6777317" cy="3508977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Notify me when something happens</a:t>
            </a:r>
            <a:endParaRPr lang="en-US" altLang="zh-CN" dirty="0"/>
          </a:p>
          <a:p>
            <a:r>
              <a:rPr lang="en-US" altLang="zh-CN" dirty="0"/>
              <a:t>Get all papers in one field</a:t>
            </a:r>
            <a:endParaRPr lang="en-US" altLang="zh-CN" dirty="0"/>
          </a:p>
          <a:p>
            <a:pPr lvl="1"/>
            <a:r>
              <a:rPr lang="en-US" altLang="zh-CN" dirty="0"/>
              <a:t>Related papers</a:t>
            </a:r>
            <a:endParaRPr lang="en-US" altLang="zh-CN" dirty="0"/>
          </a:p>
          <a:p>
            <a:r>
              <a:rPr lang="en-US" altLang="zh-CN" dirty="0"/>
              <a:t>Check the importance of journals, conferences</a:t>
            </a:r>
            <a:endParaRPr lang="en-US" altLang="zh-CN" dirty="0"/>
          </a:p>
          <a:p>
            <a:r>
              <a:rPr lang="en-US" altLang="zh-CN" dirty="0"/>
              <a:t>Name disambiguation</a:t>
            </a:r>
            <a:endParaRPr lang="en-US" altLang="zh-CN" dirty="0"/>
          </a:p>
          <a:p>
            <a:pPr lvl="1"/>
            <a:r>
              <a:rPr lang="en-US" altLang="zh-CN" dirty="0"/>
              <a:t>Find Michael Cohen</a:t>
            </a:r>
            <a:endParaRPr lang="en-US" altLang="zh-CN" dirty="0"/>
          </a:p>
          <a:p>
            <a:r>
              <a:rPr lang="en-US" dirty="0"/>
              <a:t>Find out the “family tree” of a scholar, to understand his/her impact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067746" y="0"/>
            <a:ext cx="812425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4067747" cy="6857996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889" y="1349680"/>
            <a:ext cx="2931320" cy="4449541"/>
          </a:xfrm>
        </p:spPr>
        <p:txBody>
          <a:bodyPr anchor="t">
            <a:normAutofit/>
          </a:bodyPr>
          <a:lstStyle/>
          <a:p>
            <a:r>
              <a:rPr lang="zh-CN" altLang="en-US" sz="4800" dirty="0">
                <a:solidFill>
                  <a:schemeClr val="tx1"/>
                </a:solidFill>
              </a:rPr>
              <a:t>用例</a:t>
            </a:r>
            <a:br>
              <a:rPr lang="en-US" altLang="zh-CN" sz="4800" dirty="0">
                <a:solidFill>
                  <a:schemeClr val="tx1"/>
                </a:solidFill>
              </a:rPr>
            </a:br>
            <a:r>
              <a:rPr lang="en-US" altLang="zh-CN" sz="4800" dirty="0">
                <a:solidFill>
                  <a:schemeClr val="tx1"/>
                </a:solidFill>
              </a:rPr>
              <a:t>Use Case</a:t>
            </a:r>
            <a:endParaRPr lang="en-US" sz="4800" dirty="0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4662106" y="640075"/>
          <a:ext cx="6912245" cy="5536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= User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986873"/>
            <a:ext cx="9144000" cy="288425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规格说明书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Spec = Specification /</a:t>
            </a:r>
            <a:r>
              <a:rPr lang="zh-CN" altLang="en-US" dirty="0"/>
              <a:t>规格说明书</a:t>
            </a:r>
            <a:endParaRPr lang="en-US" altLang="zh-CN" dirty="0"/>
          </a:p>
          <a:p>
            <a:r>
              <a:rPr lang="en-US" altLang="zh-CN" dirty="0"/>
              <a:t>Functional Spec  </a:t>
            </a:r>
            <a:endParaRPr lang="en-US" altLang="zh-CN" dirty="0"/>
          </a:p>
          <a:p>
            <a:pPr lvl="1"/>
            <a:r>
              <a:rPr lang="en-US" altLang="zh-CN" dirty="0"/>
              <a:t>Tell people about a feature/function of a product, From user’s perspective</a:t>
            </a:r>
            <a:endParaRPr lang="en-US" altLang="zh-CN" dirty="0"/>
          </a:p>
          <a:p>
            <a:pPr lvl="1"/>
            <a:r>
              <a:rPr lang="en-US" dirty="0"/>
              <a:t>It doesn't care how the thing is implemented.  It talks about features. It specifies screens, menus, dialogs, and so on. </a:t>
            </a:r>
            <a:endParaRPr lang="en-US" altLang="zh-CN" dirty="0"/>
          </a:p>
          <a:p>
            <a:r>
              <a:rPr lang="en-US" altLang="zh-CN" dirty="0"/>
              <a:t>Technical Spec (aka design doc)</a:t>
            </a:r>
            <a:endParaRPr lang="en-US" altLang="zh-CN" dirty="0"/>
          </a:p>
          <a:p>
            <a:pPr lvl="1"/>
            <a:r>
              <a:rPr lang="en-US" altLang="zh-CN" dirty="0"/>
              <a:t>Tell the software team member or other partners how the function is implemented</a:t>
            </a:r>
            <a:endParaRPr lang="en-US" altLang="zh-CN" dirty="0"/>
          </a:p>
          <a:p>
            <a:pPr lvl="1"/>
            <a:r>
              <a:rPr lang="en-US" dirty="0"/>
              <a:t>data structures, relational database models, choice of programming languages and tools, algorithms, etc.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 </a:t>
            </a:r>
            <a:r>
              <a:rPr lang="en-US" altLang="zh-CN" dirty="0"/>
              <a:t>Exercise – round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How long does it take for you to “tie your shoe laces”? </a:t>
            </a:r>
            <a:endParaRPr lang="en-US" dirty="0"/>
          </a:p>
          <a:p>
            <a:r>
              <a:rPr lang="en-US" dirty="0"/>
              <a:t>Write a spec so that an alien (</a:t>
            </a:r>
            <a:r>
              <a:rPr lang="zh-CN" altLang="en-US" dirty="0"/>
              <a:t>外星人</a:t>
            </a:r>
            <a:r>
              <a:rPr lang="en-US" dirty="0"/>
              <a:t>) </a:t>
            </a:r>
            <a:r>
              <a:rPr lang="en-US" altLang="zh-CN" dirty="0"/>
              <a:t>can understand and execute how to “tie your shoe laces” (</a:t>
            </a:r>
            <a:r>
              <a:rPr lang="zh-CN" altLang="en-US" dirty="0"/>
              <a:t>系鞋带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en-US" altLang="zh-CN" dirty="0"/>
              <a:t>Each pair come up with one spec (10 minutes)</a:t>
            </a:r>
            <a:endParaRPr lang="en-US" altLang="zh-CN" dirty="0"/>
          </a:p>
          <a:p>
            <a:r>
              <a:rPr lang="en-US" altLang="zh-CN" dirty="0"/>
              <a:t>Compare with your neighboring pair,  pick the winner</a:t>
            </a:r>
            <a:endParaRPr lang="en-US" altLang="zh-CN" dirty="0"/>
          </a:p>
          <a:p>
            <a:r>
              <a:rPr lang="en-US" altLang="zh-CN" dirty="0"/>
              <a:t>Tell us the reason for win/lose</a:t>
            </a:r>
            <a:endParaRPr lang="en-US" altLang="zh-CN" dirty="0"/>
          </a:p>
          <a:p>
            <a:pPr lvl="1"/>
            <a:r>
              <a:rPr lang="en-US" altLang="zh-CN" dirty="0"/>
              <a:t>Good points of the winner</a:t>
            </a:r>
            <a:endParaRPr lang="en-US" altLang="zh-CN" dirty="0"/>
          </a:p>
          <a:p>
            <a:pPr lvl="1"/>
            <a:r>
              <a:rPr lang="en-US" altLang="zh-CN" dirty="0"/>
              <a:t>Weak areas for the loser</a:t>
            </a:r>
            <a:endParaRPr lang="en-US" altLang="zh-CN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 Exercise – Round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Definition: </a:t>
            </a:r>
            <a:endParaRPr lang="en-US" altLang="zh-CN" dirty="0"/>
          </a:p>
          <a:p>
            <a:pPr lvl="1"/>
            <a:r>
              <a:rPr lang="en-US" altLang="zh-CN" dirty="0"/>
              <a:t>what is “shoe”, “shoe laces”,  “tied shoe laces”, and “untied shoe laces”</a:t>
            </a:r>
            <a:endParaRPr lang="en-US" altLang="zh-CN" dirty="0"/>
          </a:p>
          <a:p>
            <a:r>
              <a:rPr lang="en-US" altLang="zh-CN" dirty="0"/>
              <a:t>Benefit of  this feature “tie your shoe laces”</a:t>
            </a:r>
            <a:endParaRPr lang="en-US" altLang="zh-CN" dirty="0"/>
          </a:p>
          <a:p>
            <a:r>
              <a:rPr lang="en-US" altLang="zh-CN" dirty="0"/>
              <a:t>The goal of the feature?  </a:t>
            </a:r>
            <a:endParaRPr lang="en-US" altLang="zh-CN" dirty="0"/>
          </a:p>
          <a:p>
            <a:pPr lvl="1"/>
            <a:r>
              <a:rPr lang="en-US" altLang="zh-CN" dirty="0"/>
              <a:t>What does “success” look like?</a:t>
            </a:r>
            <a:endParaRPr lang="en-US" altLang="zh-CN" dirty="0"/>
          </a:p>
          <a:p>
            <a:r>
              <a:rPr lang="en-US" altLang="zh-CN" dirty="0"/>
              <a:t>Unambiguous steps to achieve from “untied” to “tied”</a:t>
            </a:r>
            <a:endParaRPr lang="en-US" altLang="zh-CN" dirty="0"/>
          </a:p>
          <a:p>
            <a:r>
              <a:rPr lang="en-US" altLang="zh-CN" dirty="0"/>
              <a:t>Written in English,  Graph (UML) is optional. </a:t>
            </a:r>
            <a:endParaRPr lang="en-US" altLang="zh-CN" dirty="0"/>
          </a:p>
          <a:p>
            <a:pPr lvl="1"/>
            <a:r>
              <a:rPr lang="en-US" altLang="zh-CN" dirty="0"/>
              <a:t>2 pairs work together for a new spec</a:t>
            </a:r>
            <a:endParaRPr lang="en-US" altLang="zh-CN" dirty="0"/>
          </a:p>
          <a:p>
            <a:pPr lvl="1"/>
            <a:r>
              <a:rPr lang="en-US" altLang="zh-CN" dirty="0"/>
              <a:t>10 minutes to improve the spec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start from empty eyelets?</a:t>
            </a:r>
            <a:endParaRPr lang="en-US" altLang="zh-CN" dirty="0"/>
          </a:p>
          <a:p>
            <a:r>
              <a:rPr lang="en-US" altLang="zh-CN" dirty="0"/>
              <a:t>Or assume user can do that already?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267200" y="2514601"/>
            <a:ext cx="6172200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590800" y="0"/>
            <a:ext cx="6858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 user follows your spec… </a:t>
            </a:r>
            <a:endParaRPr lang="en-US" dirty="0"/>
          </a:p>
        </p:txBody>
      </p:sp>
      <p:pic>
        <p:nvPicPr>
          <p:cNvPr id="4" name="Content Placeholder 3" descr="ace your laces how you tie your laces ... ">
            <a:hlinkClick r:id="rId1" tooltip="&quot;ace your laces how you tie your laces ... &quot;"/>
          </p:cNvPr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1447800"/>
            <a:ext cx="6324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Does it have to be so complicated?</a:t>
            </a:r>
            <a:endParaRPr lang="en-US" dirty="0"/>
          </a:p>
        </p:txBody>
      </p:sp>
      <p:pic>
        <p:nvPicPr>
          <p:cNvPr id="4" name="Content Placeholder 3" descr="Send stuffs you have to udhayamoorthi ... ">
            <a:hlinkClick r:id="rId1" tooltip="&quot;Send stuffs you have to udhayamoorthi ... &quot;"/>
          </p:cNvPr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600200"/>
            <a:ext cx="5486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Does your spec cover this?</a:t>
            </a: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743200" y="1676400"/>
            <a:ext cx="7004202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 this ok?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038600" y="1295400"/>
            <a:ext cx="4038600" cy="538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Final 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 does “success” look like?</a:t>
            </a:r>
            <a:endParaRPr lang="en-US" altLang="zh-CN" dirty="0"/>
          </a:p>
          <a:p>
            <a:pPr lvl="1"/>
            <a:r>
              <a:rPr lang="en-US" altLang="zh-CN" dirty="0"/>
              <a:t>Can you use unambiguous words to describe it?</a:t>
            </a:r>
            <a:endParaRPr lang="en-US" altLang="zh-CN" dirty="0"/>
          </a:p>
          <a:p>
            <a:pPr lvl="1"/>
            <a:r>
              <a:rPr lang="en-US" altLang="zh-CN" dirty="0"/>
              <a:t>Final Two candidates competing for the winner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 as clear as this?</a:t>
            </a:r>
            <a:endParaRPr 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419600" y="1513417"/>
            <a:ext cx="3657600" cy="5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 Spec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dirty="0"/>
              <a:t>Title</a:t>
            </a:r>
            <a:endParaRPr lang="en-US" altLang="zh-CN" sz="2400" dirty="0"/>
          </a:p>
          <a:p>
            <a:r>
              <a:rPr lang="en-US" altLang="zh-CN" sz="2400" dirty="0"/>
              <a:t>Status</a:t>
            </a:r>
            <a:endParaRPr lang="en-US" altLang="zh-CN" sz="2400" dirty="0"/>
          </a:p>
          <a:p>
            <a:pPr lvl="1"/>
            <a:r>
              <a:rPr lang="en-US" altLang="zh-CN" sz="2000" dirty="0"/>
              <a:t>Incomplete / complete</a:t>
            </a:r>
            <a:endParaRPr lang="en-US" altLang="zh-CN" sz="2000" dirty="0"/>
          </a:p>
          <a:p>
            <a:r>
              <a:rPr lang="en-US" altLang="zh-CN" sz="2400" dirty="0"/>
              <a:t>Contact person (1 person)</a:t>
            </a:r>
            <a:endParaRPr lang="en-US" altLang="zh-CN" sz="2400" dirty="0"/>
          </a:p>
          <a:p>
            <a:pPr lvl="1"/>
            <a:r>
              <a:rPr lang="en-US" altLang="zh-CN" sz="2000" dirty="0"/>
              <a:t>Responsibility and accountability,  still based on team input</a:t>
            </a:r>
            <a:endParaRPr lang="en-US" altLang="zh-CN" sz="2000" dirty="0"/>
          </a:p>
          <a:p>
            <a:r>
              <a:rPr lang="en-US" altLang="zh-CN" sz="2400" dirty="0"/>
              <a:t>Overview</a:t>
            </a:r>
            <a:endParaRPr lang="en-US" altLang="zh-CN" sz="2400" dirty="0"/>
          </a:p>
          <a:p>
            <a:r>
              <a:rPr lang="en-US" altLang="zh-CN" sz="2400" dirty="0"/>
              <a:t>Scenarios</a:t>
            </a:r>
            <a:endParaRPr lang="en-US" altLang="zh-CN" sz="2400" dirty="0"/>
          </a:p>
          <a:p>
            <a:pPr lvl="1"/>
            <a:r>
              <a:rPr lang="en-US" altLang="zh-CN" sz="2000" dirty="0"/>
              <a:t>How people benefit from the feature you describe</a:t>
            </a:r>
            <a:endParaRPr lang="en-US" altLang="zh-CN" sz="2000" dirty="0"/>
          </a:p>
          <a:p>
            <a:pPr lvl="1"/>
            <a:r>
              <a:rPr lang="en-US" altLang="zh-CN" sz="2000" dirty="0"/>
              <a:t>Go as detail as you can</a:t>
            </a:r>
            <a:endParaRPr lang="en-US" altLang="zh-CN" sz="2000" dirty="0"/>
          </a:p>
          <a:p>
            <a:r>
              <a:rPr lang="en-US" altLang="zh-CN" sz="2400" dirty="0"/>
              <a:t>Non-goals</a:t>
            </a:r>
            <a:endParaRPr lang="en-US" altLang="zh-CN" sz="2400" dirty="0"/>
          </a:p>
          <a:p>
            <a:r>
              <a:rPr lang="en-US" altLang="zh-CN" sz="2400" dirty="0"/>
              <a:t>Open issues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1"/>
              </a:rPr>
              <a:t>http://www.cnblogs.com/xinz/p/3855296.html</a:t>
            </a:r>
            <a:r>
              <a:rPr lang="en-US" dirty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Academic Search</a:t>
            </a:r>
            <a:endParaRPr lang="en-US" dirty="0"/>
          </a:p>
          <a:p>
            <a:pPr lvl="1"/>
            <a:r>
              <a:rPr lang="en-US" dirty="0"/>
              <a:t>Author Citation Graph</a:t>
            </a:r>
            <a:endParaRPr lang="en-US" dirty="0"/>
          </a:p>
          <a:p>
            <a:r>
              <a:rPr lang="en-US" dirty="0"/>
              <a:t>I want to check out other people’s graph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installing a new English Windows OS, need to find latest Chinese IME</a:t>
            </a:r>
            <a:endParaRPr lang="en-US" dirty="0"/>
          </a:p>
          <a:p>
            <a:r>
              <a:rPr lang="en-US" dirty="0"/>
              <a:t>Result: can’t find it</a:t>
            </a:r>
            <a:endParaRPr lang="en-US" dirty="0"/>
          </a:p>
          <a:p>
            <a:r>
              <a:rPr lang="en-US" dirty="0"/>
              <a:t>Expect: user need to type the Chinese “IME” in search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</a:t>
            </a:r>
            <a:r>
              <a:rPr lang="zh-CN" altLang="en-US" dirty="0"/>
              <a:t>！</a:t>
            </a:r>
            <a:r>
              <a:rPr lang="en-US" altLang="zh-CN" dirty="0"/>
              <a:t>=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Story of coke vs. Pepsi</a:t>
            </a:r>
            <a:endParaRPr lang="en-US" dirty="0"/>
          </a:p>
          <a:p>
            <a:pPr lvl="1"/>
            <a:r>
              <a:rPr lang="en-US" dirty="0"/>
              <a:t>First Taste vs. long term taste</a:t>
            </a:r>
            <a:endParaRPr lang="en-US" dirty="0"/>
          </a:p>
          <a:p>
            <a:r>
              <a:rPr lang="en-US" dirty="0"/>
              <a:t>Scenario means</a:t>
            </a:r>
            <a:endParaRPr lang="en-US" dirty="0"/>
          </a:p>
          <a:p>
            <a:pPr lvl="1"/>
            <a:r>
              <a:rPr lang="en-US" dirty="0"/>
              <a:t>Experience in first 3 minutes</a:t>
            </a:r>
            <a:endParaRPr lang="en-US" dirty="0"/>
          </a:p>
          <a:p>
            <a:pPr lvl="1"/>
            <a:r>
              <a:rPr lang="en-US" dirty="0"/>
              <a:t>Long term experience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Genealogy in Academic Search</a:t>
            </a:r>
            <a:endParaRPr lang="en-US" dirty="0"/>
          </a:p>
          <a:p>
            <a:pPr lvl="1"/>
            <a:r>
              <a:rPr lang="en-US" dirty="0"/>
              <a:t>Looks cool at first sight</a:t>
            </a:r>
            <a:endParaRPr lang="en-US" dirty="0"/>
          </a:p>
          <a:p>
            <a:pPr lvl="1"/>
            <a:r>
              <a:rPr lang="en-US" dirty="0"/>
              <a:t>What’s the long term value?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“Minority Report”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Yahei">
      <a:majorFont>
        <a:latin typeface="Calibri Light"/>
        <a:ea typeface="Microsoft YaHei UI"/>
        <a:cs typeface=""/>
      </a:majorFont>
      <a:minorFont>
        <a:latin typeface="Calibri"/>
        <a:ea typeface="Microsoft YaHei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7121</Words>
  <Application>WPS 演示</Application>
  <PresentationFormat>Widescreen</PresentationFormat>
  <Paragraphs>354</Paragraphs>
  <Slides>47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6" baseType="lpstr">
      <vt:lpstr>Arial</vt:lpstr>
      <vt:lpstr>宋体</vt:lpstr>
      <vt:lpstr>Wingdings</vt:lpstr>
      <vt:lpstr>Microsoft YaHei UI</vt:lpstr>
      <vt:lpstr>Calibri Light</vt:lpstr>
      <vt:lpstr>Calibri</vt:lpstr>
      <vt:lpstr>微软雅黑</vt:lpstr>
      <vt:lpstr>Arial Unicode MS</vt:lpstr>
      <vt:lpstr>Depth</vt:lpstr>
      <vt:lpstr>典型用户和场景</vt:lpstr>
      <vt:lpstr>需求 – 都按照用户的要求来？</vt:lpstr>
      <vt:lpstr>Scenario != sum(functions)</vt:lpstr>
      <vt:lpstr>PowerPoint 演示文稿</vt:lpstr>
      <vt:lpstr>Example 1</vt:lpstr>
      <vt:lpstr>Example 2</vt:lpstr>
      <vt:lpstr>Scenario ！= demo</vt:lpstr>
      <vt:lpstr>Example 3</vt:lpstr>
      <vt:lpstr>Example 4</vt:lpstr>
      <vt:lpstr>PowerPoint 演示文稿</vt:lpstr>
      <vt:lpstr>Working like that for 8 hours?</vt:lpstr>
      <vt:lpstr>Example 5</vt:lpstr>
      <vt:lpstr>Features have to work together, seamlessly</vt:lpstr>
      <vt:lpstr>Kindle for PC</vt:lpstr>
      <vt:lpstr>Persona &amp; Scenario</vt:lpstr>
      <vt:lpstr>Persona – used in Visual Studio</vt:lpstr>
      <vt:lpstr>典型用户 – Visual Studio</vt:lpstr>
      <vt:lpstr>典型用户 – Visual Studio</vt:lpstr>
      <vt:lpstr>典型用户 – Visual Studio</vt:lpstr>
      <vt:lpstr>产品不是为所有人服务的</vt:lpstr>
      <vt:lpstr>典型场景</vt:lpstr>
      <vt:lpstr>实践环节 – 典型场景下的典型用户 客户的任务和困难</vt:lpstr>
      <vt:lpstr>实践：找到最困难，最典型的场景</vt:lpstr>
      <vt:lpstr>探究客户到底需要什么？</vt:lpstr>
      <vt:lpstr>实践：继续描述典型场景</vt:lpstr>
      <vt:lpstr>MVP  vs. MBP</vt:lpstr>
      <vt:lpstr>用户/需求分析</vt:lpstr>
      <vt:lpstr>Anita – Senior Research</vt:lpstr>
      <vt:lpstr>John – Junior Researcher</vt:lpstr>
      <vt:lpstr>John - Scenarios</vt:lpstr>
      <vt:lpstr>Brian – student</vt:lpstr>
      <vt:lpstr>Brian - Scenarios</vt:lpstr>
      <vt:lpstr>用例 Use Case</vt:lpstr>
      <vt:lpstr>Scenario = User Story</vt:lpstr>
      <vt:lpstr>规格说明书</vt:lpstr>
      <vt:lpstr>Spec</vt:lpstr>
      <vt:lpstr>Spec Exercise – round 1</vt:lpstr>
      <vt:lpstr>Spec Exercise – Round 2</vt:lpstr>
      <vt:lpstr>Assumptions</vt:lpstr>
      <vt:lpstr>If user follows your spec… </vt:lpstr>
      <vt:lpstr>Does it have to be so complicated?</vt:lpstr>
      <vt:lpstr>Does your spec cover this?</vt:lpstr>
      <vt:lpstr>Is this ok?</vt:lpstr>
      <vt:lpstr>Final round</vt:lpstr>
      <vt:lpstr>Spec as clear as this?</vt:lpstr>
      <vt:lpstr>Functional Spec</vt:lpstr>
      <vt:lpstr>讨论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典型用户和场景</dc:title>
  <dc:creator>Xin Zou</dc:creator>
  <cp:lastModifiedBy>zry</cp:lastModifiedBy>
  <cp:revision>4</cp:revision>
  <dcterms:created xsi:type="dcterms:W3CDTF">2018-10-07T01:48:00Z</dcterms:created>
  <dcterms:modified xsi:type="dcterms:W3CDTF">2021-11-18T23:02:06Z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8D823C82CC8E4F4AB7335F3A7ED51C61</vt:lpwstr>
  </property>
</Properties>
</file>